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Ex3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8.xml" ContentType="application/vnd.openxmlformats-officedocument.themeOverr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9.xml" ContentType="application/vnd.openxmlformats-officedocument.themeOverr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1.xml" ContentType="application/vnd.openxmlformats-officedocument.themeOverride+xml"/>
  <Override PartName="/ppt/drawings/drawing2.xml" ContentType="application/vnd.openxmlformats-officedocument.drawingml.chartshapes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3.xml" ContentType="application/vnd.openxmlformats-officedocument.themeOverrid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4.xml" ContentType="application/vnd.openxmlformats-officedocument.themeOverrid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5.xml" ContentType="application/vnd.openxmlformats-officedocument.themeOverrid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6.xml" ContentType="application/vnd.openxmlformats-officedocument.themeOverrid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7.xml" ContentType="application/vnd.openxmlformats-officedocument.themeOverride+xml"/>
  <Override PartName="/ppt/notesSlides/notesSlide5.xml" ContentType="application/vnd.openxmlformats-officedocument.presentationml.notesSlid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8.xml" ContentType="application/vnd.openxmlformats-officedocument.themeOverrid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70" r:id="rId5"/>
    <p:sldId id="298" r:id="rId6"/>
    <p:sldId id="281" r:id="rId7"/>
    <p:sldId id="274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2" r:id="rId18"/>
    <p:sldId id="291" r:id="rId19"/>
    <p:sldId id="301" r:id="rId20"/>
    <p:sldId id="303" r:id="rId21"/>
    <p:sldId id="302" r:id="rId22"/>
    <p:sldId id="304" r:id="rId23"/>
    <p:sldId id="311" r:id="rId24"/>
    <p:sldId id="271" r:id="rId25"/>
    <p:sldId id="276" r:id="rId26"/>
    <p:sldId id="306" r:id="rId27"/>
    <p:sldId id="258" r:id="rId28"/>
    <p:sldId id="297" r:id="rId29"/>
    <p:sldId id="260" r:id="rId30"/>
    <p:sldId id="305" r:id="rId31"/>
    <p:sldId id="277" r:id="rId32"/>
    <p:sldId id="259" r:id="rId33"/>
    <p:sldId id="269" r:id="rId34"/>
    <p:sldId id="262" r:id="rId35"/>
    <p:sldId id="263" r:id="rId36"/>
    <p:sldId id="272" r:id="rId37"/>
    <p:sldId id="278" r:id="rId38"/>
    <p:sldId id="268" r:id="rId39"/>
    <p:sldId id="267" r:id="rId40"/>
    <p:sldId id="279" r:id="rId41"/>
    <p:sldId id="280" r:id="rId42"/>
    <p:sldId id="275" r:id="rId43"/>
    <p:sldId id="312" r:id="rId44"/>
    <p:sldId id="313" r:id="rId45"/>
    <p:sldId id="314" r:id="rId46"/>
    <p:sldId id="315" r:id="rId47"/>
    <p:sldId id="316" r:id="rId48"/>
    <p:sldId id="310" r:id="rId49"/>
  </p:sldIdLst>
  <p:sldSz cx="9144000" cy="5143500" type="screen16x9"/>
  <p:notesSz cx="6797675" cy="9926638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68E076-303A-F6EA-7F6D-C1761CC12975}" name="Ilir Gjika - Vsafe s.r.l." initials="IGVs" userId="S::ilir.gjika@vsafesrl.com::b06bbee5-8506-4131-9e63-c8d3db6aa12f" providerId="AD"/>
  <p188:author id="{B9AF8CDF-D303-F08C-9F17-CB60CC1F6218}" name="Elena Sagrada" initials="ES" userId="S::elena.sagrada@vsafesrl.com::cce65809-4f61-468d-ace9-e5f6a31f07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CDDCE7"/>
    <a:srgbClr val="0071B9"/>
    <a:srgbClr val="0070C0"/>
    <a:srgbClr val="66FF33"/>
    <a:srgbClr val="00315C"/>
    <a:srgbClr val="E87630"/>
    <a:srgbClr val="5AAF31"/>
    <a:srgbClr val="72B431"/>
    <a:srgbClr val="137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A59ED-B682-409A-9E0E-A5C03E3F606A}" v="72" dt="2025-05-07T07:00:26.030"/>
  </p1510:revLst>
</p1510:revInfo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ali Gabriele" userId="7cec3487-1acd-4359-9f26-1b3c8a6d01bc" providerId="ADAL" clId="{52DA59ED-B682-409A-9E0E-A5C03E3F606A}"/>
    <pc:docChg chg="undo custSel addSld delSld modSld sldOrd">
      <pc:chgData name="Canali Gabriele" userId="7cec3487-1acd-4359-9f26-1b3c8a6d01bc" providerId="ADAL" clId="{52DA59ED-B682-409A-9E0E-A5C03E3F606A}" dt="2025-05-07T07:00:49.451" v="4535" actId="20577"/>
      <pc:docMkLst>
        <pc:docMk/>
      </pc:docMkLst>
      <pc:sldChg chg="modSp mod">
        <pc:chgData name="Canali Gabriele" userId="7cec3487-1acd-4359-9f26-1b3c8a6d01bc" providerId="ADAL" clId="{52DA59ED-B682-409A-9E0E-A5C03E3F606A}" dt="2025-05-07T05:26:19.607" v="131" actId="20577"/>
        <pc:sldMkLst>
          <pc:docMk/>
          <pc:sldMk cId="1163843122" sldId="260"/>
        </pc:sldMkLst>
        <pc:spChg chg="mod">
          <ac:chgData name="Canali Gabriele" userId="7cec3487-1acd-4359-9f26-1b3c8a6d01bc" providerId="ADAL" clId="{52DA59ED-B682-409A-9E0E-A5C03E3F606A}" dt="2025-05-07T05:26:19.607" v="131" actId="20577"/>
          <ac:spMkLst>
            <pc:docMk/>
            <pc:sldMk cId="1163843122" sldId="260"/>
            <ac:spMk id="12" creationId="{32E12217-BCDF-77C0-F435-5D2F00D1F97D}"/>
          </ac:spMkLst>
        </pc:spChg>
      </pc:sldChg>
      <pc:sldChg chg="delSp mod">
        <pc:chgData name="Canali Gabriele" userId="7cec3487-1acd-4359-9f26-1b3c8a6d01bc" providerId="ADAL" clId="{52DA59ED-B682-409A-9E0E-A5C03E3F606A}" dt="2025-05-07T05:32:16.446" v="198" actId="478"/>
        <pc:sldMkLst>
          <pc:docMk/>
          <pc:sldMk cId="1835398071" sldId="263"/>
        </pc:sldMkLst>
        <pc:spChg chg="del">
          <ac:chgData name="Canali Gabriele" userId="7cec3487-1acd-4359-9f26-1b3c8a6d01bc" providerId="ADAL" clId="{52DA59ED-B682-409A-9E0E-A5C03E3F606A}" dt="2025-05-07T05:32:16.446" v="198" actId="478"/>
          <ac:spMkLst>
            <pc:docMk/>
            <pc:sldMk cId="1835398071" sldId="263"/>
            <ac:spMk id="12" creationId="{9B969FF8-8189-E014-7557-08D4D49748F5}"/>
          </ac:spMkLst>
        </pc:spChg>
      </pc:sldChg>
      <pc:sldChg chg="modSp mod">
        <pc:chgData name="Canali Gabriele" userId="7cec3487-1acd-4359-9f26-1b3c8a6d01bc" providerId="ADAL" clId="{52DA59ED-B682-409A-9E0E-A5C03E3F606A}" dt="2025-05-07T05:38:52.107" v="868" actId="6549"/>
        <pc:sldMkLst>
          <pc:docMk/>
          <pc:sldMk cId="254249214" sldId="267"/>
        </pc:sldMkLst>
        <pc:spChg chg="mod">
          <ac:chgData name="Canali Gabriele" userId="7cec3487-1acd-4359-9f26-1b3c8a6d01bc" providerId="ADAL" clId="{52DA59ED-B682-409A-9E0E-A5C03E3F606A}" dt="2025-05-07T05:38:52.107" v="868" actId="6549"/>
          <ac:spMkLst>
            <pc:docMk/>
            <pc:sldMk cId="254249214" sldId="267"/>
            <ac:spMk id="2" creationId="{293D583C-E5AD-EC2B-8038-79F55D78EF2E}"/>
          </ac:spMkLst>
        </pc:spChg>
      </pc:sldChg>
      <pc:sldChg chg="modSp mod">
        <pc:chgData name="Canali Gabriele" userId="7cec3487-1acd-4359-9f26-1b3c8a6d01bc" providerId="ADAL" clId="{52DA59ED-B682-409A-9E0E-A5C03E3F606A}" dt="2025-05-07T05:37:30.092" v="786" actId="20577"/>
        <pc:sldMkLst>
          <pc:docMk/>
          <pc:sldMk cId="2475055355" sldId="268"/>
        </pc:sldMkLst>
        <pc:spChg chg="mod">
          <ac:chgData name="Canali Gabriele" userId="7cec3487-1acd-4359-9f26-1b3c8a6d01bc" providerId="ADAL" clId="{52DA59ED-B682-409A-9E0E-A5C03E3F606A}" dt="2025-05-07T05:37:30.092" v="786" actId="20577"/>
          <ac:spMkLst>
            <pc:docMk/>
            <pc:sldMk cId="2475055355" sldId="268"/>
            <ac:spMk id="3" creationId="{4D997C91-98D9-DDDC-2AF0-EC62B496E288}"/>
          </ac:spMkLst>
        </pc:spChg>
      </pc:sldChg>
      <pc:sldChg chg="modSp mod">
        <pc:chgData name="Canali Gabriele" userId="7cec3487-1acd-4359-9f26-1b3c8a6d01bc" providerId="ADAL" clId="{52DA59ED-B682-409A-9E0E-A5C03E3F606A}" dt="2025-05-07T05:29:48.116" v="197" actId="113"/>
        <pc:sldMkLst>
          <pc:docMk/>
          <pc:sldMk cId="3662956116" sldId="269"/>
        </pc:sldMkLst>
        <pc:spChg chg="mod">
          <ac:chgData name="Canali Gabriele" userId="7cec3487-1acd-4359-9f26-1b3c8a6d01bc" providerId="ADAL" clId="{52DA59ED-B682-409A-9E0E-A5C03E3F606A}" dt="2025-05-07T05:29:48.116" v="197" actId="113"/>
          <ac:spMkLst>
            <pc:docMk/>
            <pc:sldMk cId="3662956116" sldId="269"/>
            <ac:spMk id="9" creationId="{6396127F-C36F-B6D0-D75A-B13F2906CD8E}"/>
          </ac:spMkLst>
        </pc:spChg>
        <pc:graphicFrameChg chg="mod">
          <ac:chgData name="Canali Gabriele" userId="7cec3487-1acd-4359-9f26-1b3c8a6d01bc" providerId="ADAL" clId="{52DA59ED-B682-409A-9E0E-A5C03E3F606A}" dt="2025-05-07T05:29:42.104" v="196" actId="113"/>
          <ac:graphicFrameMkLst>
            <pc:docMk/>
            <pc:sldMk cId="3662956116" sldId="269"/>
            <ac:graphicFrameMk id="8" creationId="{14338875-C4B7-5D38-BB5F-5305532A9020}"/>
          </ac:graphicFrameMkLst>
        </pc:graphicFrameChg>
      </pc:sldChg>
      <pc:sldChg chg="modSp mod">
        <pc:chgData name="Canali Gabriele" userId="7cec3487-1acd-4359-9f26-1b3c8a6d01bc" providerId="ADAL" clId="{52DA59ED-B682-409A-9E0E-A5C03E3F606A}" dt="2025-05-07T05:33:03.714" v="214" actId="6549"/>
        <pc:sldMkLst>
          <pc:docMk/>
          <pc:sldMk cId="911525117" sldId="272"/>
        </pc:sldMkLst>
        <pc:spChg chg="mod">
          <ac:chgData name="Canali Gabriele" userId="7cec3487-1acd-4359-9f26-1b3c8a6d01bc" providerId="ADAL" clId="{52DA59ED-B682-409A-9E0E-A5C03E3F606A}" dt="2025-05-07T05:33:03.714" v="214" actId="6549"/>
          <ac:spMkLst>
            <pc:docMk/>
            <pc:sldMk cId="911525117" sldId="272"/>
            <ac:spMk id="3" creationId="{C1E0AE72-4625-F538-6FF4-508BEB9D209F}"/>
          </ac:spMkLst>
        </pc:spChg>
        <pc:spChg chg="mod">
          <ac:chgData name="Canali Gabriele" userId="7cec3487-1acd-4359-9f26-1b3c8a6d01bc" providerId="ADAL" clId="{52DA59ED-B682-409A-9E0E-A5C03E3F606A}" dt="2025-05-07T05:32:34.125" v="213" actId="20577"/>
          <ac:spMkLst>
            <pc:docMk/>
            <pc:sldMk cId="911525117" sldId="272"/>
            <ac:spMk id="5" creationId="{C75BFA6F-6EE9-FBEB-6676-433E69C98CF5}"/>
          </ac:spMkLst>
        </pc:spChg>
      </pc:sldChg>
      <pc:sldChg chg="delSp modSp mod">
        <pc:chgData name="Canali Gabriele" userId="7cec3487-1acd-4359-9f26-1b3c8a6d01bc" providerId="ADAL" clId="{52DA59ED-B682-409A-9E0E-A5C03E3F606A}" dt="2025-05-07T05:44:51.596" v="1415" actId="20577"/>
        <pc:sldMkLst>
          <pc:docMk/>
          <pc:sldMk cId="3947224649" sldId="275"/>
        </pc:sldMkLst>
        <pc:spChg chg="del">
          <ac:chgData name="Canali Gabriele" userId="7cec3487-1acd-4359-9f26-1b3c8a6d01bc" providerId="ADAL" clId="{52DA59ED-B682-409A-9E0E-A5C03E3F606A}" dt="2025-05-07T05:41:31.770" v="931" actId="478"/>
          <ac:spMkLst>
            <pc:docMk/>
            <pc:sldMk cId="3947224649" sldId="275"/>
            <ac:spMk id="3" creationId="{BFB0DF97-D8C5-B19C-BE04-C069D0A9B43B}"/>
          </ac:spMkLst>
        </pc:spChg>
        <pc:spChg chg="mod">
          <ac:chgData name="Canali Gabriele" userId="7cec3487-1acd-4359-9f26-1b3c8a6d01bc" providerId="ADAL" clId="{52DA59ED-B682-409A-9E0E-A5C03E3F606A}" dt="2025-05-07T05:44:51.596" v="1415" actId="20577"/>
          <ac:spMkLst>
            <pc:docMk/>
            <pc:sldMk cId="3947224649" sldId="275"/>
            <ac:spMk id="5" creationId="{D11FD0F6-A4A2-3A8B-774F-79163A942D35}"/>
          </ac:spMkLst>
        </pc:spChg>
        <pc:spChg chg="mod">
          <ac:chgData name="Canali Gabriele" userId="7cec3487-1acd-4359-9f26-1b3c8a6d01bc" providerId="ADAL" clId="{52DA59ED-B682-409A-9E0E-A5C03E3F606A}" dt="2025-05-07T05:41:27.671" v="930" actId="6549"/>
          <ac:spMkLst>
            <pc:docMk/>
            <pc:sldMk cId="3947224649" sldId="275"/>
            <ac:spMk id="7" creationId="{827C2C0A-78EF-4E45-09EE-EF16A4AC9035}"/>
          </ac:spMkLst>
        </pc:spChg>
        <pc:spChg chg="mod">
          <ac:chgData name="Canali Gabriele" userId="7cec3487-1acd-4359-9f26-1b3c8a6d01bc" providerId="ADAL" clId="{52DA59ED-B682-409A-9E0E-A5C03E3F606A}" dt="2025-05-07T05:44:34.844" v="1390" actId="1076"/>
          <ac:spMkLst>
            <pc:docMk/>
            <pc:sldMk cId="3947224649" sldId="275"/>
            <ac:spMk id="10" creationId="{004C93AE-B4FE-7BF0-ADC8-3075885F8A51}"/>
          </ac:spMkLst>
        </pc:spChg>
      </pc:sldChg>
      <pc:sldChg chg="modSp mod">
        <pc:chgData name="Canali Gabriele" userId="7cec3487-1acd-4359-9f26-1b3c8a6d01bc" providerId="ADAL" clId="{52DA59ED-B682-409A-9E0E-A5C03E3F606A}" dt="2025-05-07T06:17:08.655" v="1457" actId="6549"/>
        <pc:sldMkLst>
          <pc:docMk/>
          <pc:sldMk cId="2973135559" sldId="276"/>
        </pc:sldMkLst>
        <pc:spChg chg="mod">
          <ac:chgData name="Canali Gabriele" userId="7cec3487-1acd-4359-9f26-1b3c8a6d01bc" providerId="ADAL" clId="{52DA59ED-B682-409A-9E0E-A5C03E3F606A}" dt="2025-05-07T06:17:08.655" v="1457" actId="6549"/>
          <ac:spMkLst>
            <pc:docMk/>
            <pc:sldMk cId="2973135559" sldId="276"/>
            <ac:spMk id="2" creationId="{D02B8E12-5C9A-2E3D-5424-CD9A9CF3817B}"/>
          </ac:spMkLst>
        </pc:spChg>
      </pc:sldChg>
      <pc:sldChg chg="modSp mod">
        <pc:chgData name="Canali Gabriele" userId="7cec3487-1acd-4359-9f26-1b3c8a6d01bc" providerId="ADAL" clId="{52DA59ED-B682-409A-9E0E-A5C03E3F606A}" dt="2025-05-07T05:33:59.057" v="215" actId="14100"/>
        <pc:sldMkLst>
          <pc:docMk/>
          <pc:sldMk cId="2547423764" sldId="278"/>
        </pc:sldMkLst>
        <pc:spChg chg="mod">
          <ac:chgData name="Canali Gabriele" userId="7cec3487-1acd-4359-9f26-1b3c8a6d01bc" providerId="ADAL" clId="{52DA59ED-B682-409A-9E0E-A5C03E3F606A}" dt="2025-05-07T05:33:59.057" v="215" actId="14100"/>
          <ac:spMkLst>
            <pc:docMk/>
            <pc:sldMk cId="2547423764" sldId="278"/>
            <ac:spMk id="2" creationId="{EA198D46-A0E0-7A7E-D9AD-E308B2BDD258}"/>
          </ac:spMkLst>
        </pc:spChg>
      </pc:sldChg>
      <pc:sldChg chg="del">
        <pc:chgData name="Canali Gabriele" userId="7cec3487-1acd-4359-9f26-1b3c8a6d01bc" providerId="ADAL" clId="{52DA59ED-B682-409A-9E0E-A5C03E3F606A}" dt="2025-05-07T05:07:36.499" v="0" actId="47"/>
        <pc:sldMkLst>
          <pc:docMk/>
          <pc:sldMk cId="1594519456" sldId="293"/>
        </pc:sldMkLst>
      </pc:sldChg>
      <pc:sldChg chg="del">
        <pc:chgData name="Canali Gabriele" userId="7cec3487-1acd-4359-9f26-1b3c8a6d01bc" providerId="ADAL" clId="{52DA59ED-B682-409A-9E0E-A5C03E3F606A}" dt="2025-05-07T05:07:36.499" v="0" actId="47"/>
        <pc:sldMkLst>
          <pc:docMk/>
          <pc:sldMk cId="3554663054" sldId="294"/>
        </pc:sldMkLst>
      </pc:sldChg>
      <pc:sldChg chg="del">
        <pc:chgData name="Canali Gabriele" userId="7cec3487-1acd-4359-9f26-1b3c8a6d01bc" providerId="ADAL" clId="{52DA59ED-B682-409A-9E0E-A5C03E3F606A}" dt="2025-05-07T05:07:36.499" v="0" actId="47"/>
        <pc:sldMkLst>
          <pc:docMk/>
          <pc:sldMk cId="2973506148" sldId="295"/>
        </pc:sldMkLst>
      </pc:sldChg>
      <pc:sldChg chg="modSp mod">
        <pc:chgData name="Canali Gabriele" userId="7cec3487-1acd-4359-9f26-1b3c8a6d01bc" providerId="ADAL" clId="{52DA59ED-B682-409A-9E0E-A5C03E3F606A}" dt="2025-05-07T05:16:21.747" v="84" actId="14100"/>
        <pc:sldMkLst>
          <pc:docMk/>
          <pc:sldMk cId="2620404991" sldId="301"/>
        </pc:sldMkLst>
        <pc:graphicFrameChg chg="mod">
          <ac:chgData name="Canali Gabriele" userId="7cec3487-1acd-4359-9f26-1b3c8a6d01bc" providerId="ADAL" clId="{52DA59ED-B682-409A-9E0E-A5C03E3F606A}" dt="2025-05-07T05:16:21.747" v="84" actId="14100"/>
          <ac:graphicFrameMkLst>
            <pc:docMk/>
            <pc:sldMk cId="2620404991" sldId="301"/>
            <ac:graphicFrameMk id="6" creationId="{EDF6F21F-96DF-48DB-9381-202BCD17F9C8}"/>
          </ac:graphicFrameMkLst>
        </pc:graphicFrameChg>
      </pc:sldChg>
      <pc:sldChg chg="modSp">
        <pc:chgData name="Canali Gabriele" userId="7cec3487-1acd-4359-9f26-1b3c8a6d01bc" providerId="ADAL" clId="{52DA59ED-B682-409A-9E0E-A5C03E3F606A}" dt="2025-05-07T05:17:39.410" v="89"/>
        <pc:sldMkLst>
          <pc:docMk/>
          <pc:sldMk cId="2427824922" sldId="302"/>
        </pc:sldMkLst>
        <pc:graphicFrameChg chg="mod">
          <ac:chgData name="Canali Gabriele" userId="7cec3487-1acd-4359-9f26-1b3c8a6d01bc" providerId="ADAL" clId="{52DA59ED-B682-409A-9E0E-A5C03E3F606A}" dt="2025-05-07T05:17:39.410" v="89"/>
          <ac:graphicFrameMkLst>
            <pc:docMk/>
            <pc:sldMk cId="2427824922" sldId="302"/>
            <ac:graphicFrameMk id="3" creationId="{D4780901-689D-4EBF-AA1A-DDD70DBD7919}"/>
          </ac:graphicFrameMkLst>
        </pc:graphicFrameChg>
      </pc:sldChg>
      <pc:sldChg chg="modSp mod">
        <pc:chgData name="Canali Gabriele" userId="7cec3487-1acd-4359-9f26-1b3c8a6d01bc" providerId="ADAL" clId="{52DA59ED-B682-409A-9E0E-A5C03E3F606A}" dt="2025-05-07T05:17:07.400" v="87"/>
        <pc:sldMkLst>
          <pc:docMk/>
          <pc:sldMk cId="4048966851" sldId="303"/>
        </pc:sldMkLst>
        <pc:graphicFrameChg chg="mod">
          <ac:chgData name="Canali Gabriele" userId="7cec3487-1acd-4359-9f26-1b3c8a6d01bc" providerId="ADAL" clId="{52DA59ED-B682-409A-9E0E-A5C03E3F606A}" dt="2025-05-07T05:17:07.400" v="87"/>
          <ac:graphicFrameMkLst>
            <pc:docMk/>
            <pc:sldMk cId="4048966851" sldId="303"/>
            <ac:graphicFrameMk id="6" creationId="{0277F4F9-FD3E-418F-9982-3CB7E893768F}"/>
          </ac:graphicFrameMkLst>
        </pc:graphicFrameChg>
      </pc:sldChg>
      <pc:sldChg chg="addSp delSp modSp mod">
        <pc:chgData name="Canali Gabriele" userId="7cec3487-1acd-4359-9f26-1b3c8a6d01bc" providerId="ADAL" clId="{52DA59ED-B682-409A-9E0E-A5C03E3F606A}" dt="2025-05-07T05:18:56.675" v="115" actId="403"/>
        <pc:sldMkLst>
          <pc:docMk/>
          <pc:sldMk cId="2451675155" sldId="304"/>
        </pc:sldMkLst>
        <pc:spChg chg="mod">
          <ac:chgData name="Canali Gabriele" userId="7cec3487-1acd-4359-9f26-1b3c8a6d01bc" providerId="ADAL" clId="{52DA59ED-B682-409A-9E0E-A5C03E3F606A}" dt="2025-05-07T05:14:13.740" v="67" actId="6549"/>
          <ac:spMkLst>
            <pc:docMk/>
            <pc:sldMk cId="2451675155" sldId="304"/>
            <ac:spMk id="2" creationId="{ED291C8C-75B1-31C2-4EEB-E3049C1EBD7B}"/>
          </ac:spMkLst>
        </pc:spChg>
        <pc:graphicFrameChg chg="add mod">
          <ac:chgData name="Canali Gabriele" userId="7cec3487-1acd-4359-9f26-1b3c8a6d01bc" providerId="ADAL" clId="{52DA59ED-B682-409A-9E0E-A5C03E3F606A}" dt="2025-05-07T05:18:56.675" v="115" actId="403"/>
          <ac:graphicFrameMkLst>
            <pc:docMk/>
            <pc:sldMk cId="2451675155" sldId="304"/>
            <ac:graphicFrameMk id="3" creationId="{6D6EFDD3-5825-4E3B-9D34-B3B0209A65DB}"/>
          </ac:graphicFrameMkLst>
        </pc:graphicFrameChg>
        <pc:graphicFrameChg chg="del">
          <ac:chgData name="Canali Gabriele" userId="7cec3487-1acd-4359-9f26-1b3c8a6d01bc" providerId="ADAL" clId="{52DA59ED-B682-409A-9E0E-A5C03E3F606A}" dt="2025-05-07T05:15:13.433" v="74" actId="478"/>
          <ac:graphicFrameMkLst>
            <pc:docMk/>
            <pc:sldMk cId="2451675155" sldId="304"/>
            <ac:graphicFrameMk id="6" creationId="{AA8B7542-B922-49BD-ACBC-EC8C94A3D2A2}"/>
          </ac:graphicFrameMkLst>
        </pc:graphicFrameChg>
      </pc:sldChg>
      <pc:sldChg chg="delSp modSp mod">
        <pc:chgData name="Canali Gabriele" userId="7cec3487-1acd-4359-9f26-1b3c8a6d01bc" providerId="ADAL" clId="{52DA59ED-B682-409A-9E0E-A5C03E3F606A}" dt="2025-05-07T05:28:06.237" v="195" actId="478"/>
        <pc:sldMkLst>
          <pc:docMk/>
          <pc:sldMk cId="1672191164" sldId="305"/>
        </pc:sldMkLst>
        <pc:spChg chg="del mod">
          <ac:chgData name="Canali Gabriele" userId="7cec3487-1acd-4359-9f26-1b3c8a6d01bc" providerId="ADAL" clId="{52DA59ED-B682-409A-9E0E-A5C03E3F606A}" dt="2025-05-07T05:28:06.237" v="195" actId="478"/>
          <ac:spMkLst>
            <pc:docMk/>
            <pc:sldMk cId="1672191164" sldId="305"/>
            <ac:spMk id="3" creationId="{FCE99B25-E15A-C8BD-24DF-A4D1D6C62358}"/>
          </ac:spMkLst>
        </pc:spChg>
        <pc:spChg chg="mod">
          <ac:chgData name="Canali Gabriele" userId="7cec3487-1acd-4359-9f26-1b3c8a6d01bc" providerId="ADAL" clId="{52DA59ED-B682-409A-9E0E-A5C03E3F606A}" dt="2025-05-07T05:27:48.178" v="190" actId="20577"/>
          <ac:spMkLst>
            <pc:docMk/>
            <pc:sldMk cId="1672191164" sldId="305"/>
            <ac:spMk id="4" creationId="{8A9A5B05-8274-946B-27B0-861A20459CDA}"/>
          </ac:spMkLst>
        </pc:spChg>
      </pc:sldChg>
      <pc:sldChg chg="addSp delSp modSp mod modClrScheme chgLayout">
        <pc:chgData name="Canali Gabriele" userId="7cec3487-1acd-4359-9f26-1b3c8a6d01bc" providerId="ADAL" clId="{52DA59ED-B682-409A-9E0E-A5C03E3F606A}" dt="2025-05-07T05:24:31.934" v="129" actId="478"/>
        <pc:sldMkLst>
          <pc:docMk/>
          <pc:sldMk cId="574822072" sldId="306"/>
        </pc:sldMkLst>
        <pc:spChg chg="mod ord">
          <ac:chgData name="Canali Gabriele" userId="7cec3487-1acd-4359-9f26-1b3c8a6d01bc" providerId="ADAL" clId="{52DA59ED-B682-409A-9E0E-A5C03E3F606A}" dt="2025-05-07T05:24:29.038" v="128" actId="122"/>
          <ac:spMkLst>
            <pc:docMk/>
            <pc:sldMk cId="574822072" sldId="306"/>
            <ac:spMk id="2" creationId="{9561BAC9-BC44-21BA-E7CA-EBE0DE236277}"/>
          </ac:spMkLst>
        </pc:spChg>
        <pc:spChg chg="add del mod ord">
          <ac:chgData name="Canali Gabriele" userId="7cec3487-1acd-4359-9f26-1b3c8a6d01bc" providerId="ADAL" clId="{52DA59ED-B682-409A-9E0E-A5C03E3F606A}" dt="2025-05-07T05:24:31.934" v="129" actId="478"/>
          <ac:spMkLst>
            <pc:docMk/>
            <pc:sldMk cId="574822072" sldId="306"/>
            <ac:spMk id="3" creationId="{D83890E4-E738-913E-5123-CBD42BFFCD6E}"/>
          </ac:spMkLst>
        </pc:spChg>
      </pc:sldChg>
      <pc:sldChg chg="addSp delSp modSp del mod modClrScheme chgLayout">
        <pc:chgData name="Canali Gabriele" userId="7cec3487-1acd-4359-9f26-1b3c8a6d01bc" providerId="ADAL" clId="{52DA59ED-B682-409A-9E0E-A5C03E3F606A}" dt="2025-05-07T06:17:20.449" v="1458" actId="47"/>
        <pc:sldMkLst>
          <pc:docMk/>
          <pc:sldMk cId="1549447119" sldId="307"/>
        </pc:sldMkLst>
        <pc:spChg chg="mod ord">
          <ac:chgData name="Canali Gabriele" userId="7cec3487-1acd-4359-9f26-1b3c8a6d01bc" providerId="ADAL" clId="{52DA59ED-B682-409A-9E0E-A5C03E3F606A}" dt="2025-05-07T05:39:41.229" v="873" actId="122"/>
          <ac:spMkLst>
            <pc:docMk/>
            <pc:sldMk cId="1549447119" sldId="307"/>
            <ac:spMk id="2" creationId="{6BE5985A-35A2-E865-E844-7C926B09BBE8}"/>
          </ac:spMkLst>
        </pc:spChg>
        <pc:spChg chg="add del mod ord">
          <ac:chgData name="Canali Gabriele" userId="7cec3487-1acd-4359-9f26-1b3c8a6d01bc" providerId="ADAL" clId="{52DA59ED-B682-409A-9E0E-A5C03E3F606A}" dt="2025-05-07T05:39:35.563" v="872" actId="478"/>
          <ac:spMkLst>
            <pc:docMk/>
            <pc:sldMk cId="1549447119" sldId="307"/>
            <ac:spMk id="3" creationId="{4025F0E8-2117-2B5B-7568-3C7C4990DC6B}"/>
          </ac:spMkLst>
        </pc:spChg>
      </pc:sldChg>
      <pc:sldChg chg="del">
        <pc:chgData name="Canali Gabriele" userId="7cec3487-1acd-4359-9f26-1b3c8a6d01bc" providerId="ADAL" clId="{52DA59ED-B682-409A-9E0E-A5C03E3F606A}" dt="2025-05-07T05:39:20.716" v="869" actId="47"/>
        <pc:sldMkLst>
          <pc:docMk/>
          <pc:sldMk cId="749863342" sldId="308"/>
        </pc:sldMkLst>
      </pc:sldChg>
      <pc:sldChg chg="del">
        <pc:chgData name="Canali Gabriele" userId="7cec3487-1acd-4359-9f26-1b3c8a6d01bc" providerId="ADAL" clId="{52DA59ED-B682-409A-9E0E-A5C03E3F606A}" dt="2025-05-07T05:39:21.527" v="870" actId="47"/>
        <pc:sldMkLst>
          <pc:docMk/>
          <pc:sldMk cId="2646680350" sldId="309"/>
        </pc:sldMkLst>
      </pc:sldChg>
      <pc:sldChg chg="addSp delSp modSp add del mod">
        <pc:chgData name="Canali Gabriele" userId="7cec3487-1acd-4359-9f26-1b3c8a6d01bc" providerId="ADAL" clId="{52DA59ED-B682-409A-9E0E-A5C03E3F606A}" dt="2025-05-07T05:20:06.339" v="124"/>
        <pc:sldMkLst>
          <pc:docMk/>
          <pc:sldMk cId="2520460955" sldId="311"/>
        </pc:sldMkLst>
        <pc:spChg chg="mod">
          <ac:chgData name="Canali Gabriele" userId="7cec3487-1acd-4359-9f26-1b3c8a6d01bc" providerId="ADAL" clId="{52DA59ED-B682-409A-9E0E-A5C03E3F606A}" dt="2025-05-07T05:13:06.216" v="56" actId="6549"/>
          <ac:spMkLst>
            <pc:docMk/>
            <pc:sldMk cId="2520460955" sldId="311"/>
            <ac:spMk id="2" creationId="{2C0E6E49-E41D-1073-4D38-F7E5C416FE19}"/>
          </ac:spMkLst>
        </pc:spChg>
        <pc:graphicFrameChg chg="add del mod">
          <ac:chgData name="Canali Gabriele" userId="7cec3487-1acd-4359-9f26-1b3c8a6d01bc" providerId="ADAL" clId="{52DA59ED-B682-409A-9E0E-A5C03E3F606A}" dt="2025-05-07T05:12:07.527" v="24" actId="478"/>
          <ac:graphicFrameMkLst>
            <pc:docMk/>
            <pc:sldMk cId="2520460955" sldId="311"/>
            <ac:graphicFrameMk id="3" creationId="{AA8B7542-B922-49BD-ACBC-EC8C94A3D2A2}"/>
          </ac:graphicFrameMkLst>
        </pc:graphicFrameChg>
        <pc:graphicFrameChg chg="del">
          <ac:chgData name="Canali Gabriele" userId="7cec3487-1acd-4359-9f26-1b3c8a6d01bc" providerId="ADAL" clId="{52DA59ED-B682-409A-9E0E-A5C03E3F606A}" dt="2025-05-07T05:07:53.092" v="2" actId="478"/>
          <ac:graphicFrameMkLst>
            <pc:docMk/>
            <pc:sldMk cId="2520460955" sldId="311"/>
            <ac:graphicFrameMk id="6" creationId="{D9EAAD6F-A042-83AB-357C-59E43D9ABAAD}"/>
          </ac:graphicFrameMkLst>
        </pc:graphicFrameChg>
        <pc:graphicFrameChg chg="add mod">
          <ac:chgData name="Canali Gabriele" userId="7cec3487-1acd-4359-9f26-1b3c8a6d01bc" providerId="ADAL" clId="{52DA59ED-B682-409A-9E0E-A5C03E3F606A}" dt="2025-05-07T05:20:06.339" v="124"/>
          <ac:graphicFrameMkLst>
            <pc:docMk/>
            <pc:sldMk cId="2520460955" sldId="311"/>
            <ac:graphicFrameMk id="8" creationId="{AA8B7542-B922-49BD-ACBC-EC8C94A3D2A2}"/>
          </ac:graphicFrameMkLst>
        </pc:graphicFrameChg>
      </pc:sldChg>
      <pc:sldChg chg="modSp new mod">
        <pc:chgData name="Canali Gabriele" userId="7cec3487-1acd-4359-9f26-1b3c8a6d01bc" providerId="ADAL" clId="{52DA59ED-B682-409A-9E0E-A5C03E3F606A}" dt="2025-05-07T06:26:31.058" v="2723" actId="122"/>
        <pc:sldMkLst>
          <pc:docMk/>
          <pc:sldMk cId="1525830107" sldId="312"/>
        </pc:sldMkLst>
        <pc:spChg chg="mod">
          <ac:chgData name="Canali Gabriele" userId="7cec3487-1acd-4359-9f26-1b3c8a6d01bc" providerId="ADAL" clId="{52DA59ED-B682-409A-9E0E-A5C03E3F606A}" dt="2025-05-07T06:26:31.058" v="2723" actId="122"/>
          <ac:spMkLst>
            <pc:docMk/>
            <pc:sldMk cId="1525830107" sldId="312"/>
            <ac:spMk id="2" creationId="{A3C09C40-00E7-FAAA-1D2D-27E13578350C}"/>
          </ac:spMkLst>
        </pc:spChg>
        <pc:spChg chg="mod">
          <ac:chgData name="Canali Gabriele" userId="7cec3487-1acd-4359-9f26-1b3c8a6d01bc" providerId="ADAL" clId="{52DA59ED-B682-409A-9E0E-A5C03E3F606A}" dt="2025-05-07T06:26:14.256" v="2712" actId="27636"/>
          <ac:spMkLst>
            <pc:docMk/>
            <pc:sldMk cId="1525830107" sldId="312"/>
            <ac:spMk id="3" creationId="{6DFDE383-602F-A649-7C39-30E7D48ABE47}"/>
          </ac:spMkLst>
        </pc:spChg>
      </pc:sldChg>
      <pc:sldChg chg="addSp delSp modSp add mod">
        <pc:chgData name="Canali Gabriele" userId="7cec3487-1acd-4359-9f26-1b3c8a6d01bc" providerId="ADAL" clId="{52DA59ED-B682-409A-9E0E-A5C03E3F606A}" dt="2025-05-07T06:27:35.736" v="2734" actId="1076"/>
        <pc:sldMkLst>
          <pc:docMk/>
          <pc:sldMk cId="850728085" sldId="313"/>
        </pc:sldMkLst>
        <pc:spChg chg="mod">
          <ac:chgData name="Canali Gabriele" userId="7cec3487-1acd-4359-9f26-1b3c8a6d01bc" providerId="ADAL" clId="{52DA59ED-B682-409A-9E0E-A5C03E3F606A}" dt="2025-05-07T06:27:32.650" v="2733" actId="1076"/>
          <ac:spMkLst>
            <pc:docMk/>
            <pc:sldMk cId="850728085" sldId="313"/>
            <ac:spMk id="2" creationId="{096EBD1E-8107-FE5A-1471-8652E4A6F70E}"/>
          </ac:spMkLst>
        </pc:spChg>
        <pc:spChg chg="del mod">
          <ac:chgData name="Canali Gabriele" userId="7cec3487-1acd-4359-9f26-1b3c8a6d01bc" providerId="ADAL" clId="{52DA59ED-B682-409A-9E0E-A5C03E3F606A}" dt="2025-05-07T06:26:41.524" v="2726" actId="478"/>
          <ac:spMkLst>
            <pc:docMk/>
            <pc:sldMk cId="850728085" sldId="313"/>
            <ac:spMk id="3" creationId="{80504738-61E7-4BAB-BD90-6BC3A4A750FE}"/>
          </ac:spMkLst>
        </pc:spChg>
        <pc:spChg chg="add del mod">
          <ac:chgData name="Canali Gabriele" userId="7cec3487-1acd-4359-9f26-1b3c8a6d01bc" providerId="ADAL" clId="{52DA59ED-B682-409A-9E0E-A5C03E3F606A}" dt="2025-05-07T06:27:04.907" v="2729"/>
          <ac:spMkLst>
            <pc:docMk/>
            <pc:sldMk cId="850728085" sldId="313"/>
            <ac:spMk id="7" creationId="{8682D939-4A44-F410-F782-5FD6E3E6078A}"/>
          </ac:spMkLst>
        </pc:spChg>
        <pc:graphicFrameChg chg="add mod">
          <ac:chgData name="Canali Gabriele" userId="7cec3487-1acd-4359-9f26-1b3c8a6d01bc" providerId="ADAL" clId="{52DA59ED-B682-409A-9E0E-A5C03E3F606A}" dt="2025-05-07T06:27:35.736" v="2734" actId="1076"/>
          <ac:graphicFrameMkLst>
            <pc:docMk/>
            <pc:sldMk cId="850728085" sldId="313"/>
            <ac:graphicFrameMk id="8" creationId="{7800B9C2-072B-0597-F770-D7E1CFF2B780}"/>
          </ac:graphicFrameMkLst>
        </pc:graphicFrameChg>
      </pc:sldChg>
      <pc:sldChg chg="modSp add mod ord">
        <pc:chgData name="Canali Gabriele" userId="7cec3487-1acd-4359-9f26-1b3c8a6d01bc" providerId="ADAL" clId="{52DA59ED-B682-409A-9E0E-A5C03E3F606A}" dt="2025-05-07T06:55:50.612" v="4515" actId="20577"/>
        <pc:sldMkLst>
          <pc:docMk/>
          <pc:sldMk cId="1684648882" sldId="314"/>
        </pc:sldMkLst>
        <pc:spChg chg="mod">
          <ac:chgData name="Canali Gabriele" userId="7cec3487-1acd-4359-9f26-1b3c8a6d01bc" providerId="ADAL" clId="{52DA59ED-B682-409A-9E0E-A5C03E3F606A}" dt="2025-05-07T06:55:50.612" v="4515" actId="20577"/>
          <ac:spMkLst>
            <pc:docMk/>
            <pc:sldMk cId="1684648882" sldId="314"/>
            <ac:spMk id="2" creationId="{D7EA262C-F507-0296-7EC5-AFBD547DA4E9}"/>
          </ac:spMkLst>
        </pc:spChg>
        <pc:spChg chg="mod">
          <ac:chgData name="Canali Gabriele" userId="7cec3487-1acd-4359-9f26-1b3c8a6d01bc" providerId="ADAL" clId="{52DA59ED-B682-409A-9E0E-A5C03E3F606A}" dt="2025-05-07T06:55:31.424" v="4510"/>
          <ac:spMkLst>
            <pc:docMk/>
            <pc:sldMk cId="1684648882" sldId="314"/>
            <ac:spMk id="3" creationId="{E2ABDD8D-1240-2F69-CD7A-EC5071886699}"/>
          </ac:spMkLst>
        </pc:spChg>
      </pc:sldChg>
      <pc:sldChg chg="modSp add mod">
        <pc:chgData name="Canali Gabriele" userId="7cec3487-1acd-4359-9f26-1b3c8a6d01bc" providerId="ADAL" clId="{52DA59ED-B682-409A-9E0E-A5C03E3F606A}" dt="2025-05-07T06:56:36.855" v="4519" actId="14100"/>
        <pc:sldMkLst>
          <pc:docMk/>
          <pc:sldMk cId="3696752936" sldId="315"/>
        </pc:sldMkLst>
        <pc:spChg chg="mod">
          <ac:chgData name="Canali Gabriele" userId="7cec3487-1acd-4359-9f26-1b3c8a6d01bc" providerId="ADAL" clId="{52DA59ED-B682-409A-9E0E-A5C03E3F606A}" dt="2025-05-07T06:56:36.855" v="4519" actId="14100"/>
          <ac:spMkLst>
            <pc:docMk/>
            <pc:sldMk cId="3696752936" sldId="315"/>
            <ac:spMk id="2" creationId="{335CBFD9-328D-E553-9A7B-BE6D2B0FB1EF}"/>
          </ac:spMkLst>
        </pc:spChg>
        <pc:spChg chg="mod">
          <ac:chgData name="Canali Gabriele" userId="7cec3487-1acd-4359-9f26-1b3c8a6d01bc" providerId="ADAL" clId="{52DA59ED-B682-409A-9E0E-A5C03E3F606A}" dt="2025-05-07T06:55:42.639" v="4511" actId="403"/>
          <ac:spMkLst>
            <pc:docMk/>
            <pc:sldMk cId="3696752936" sldId="315"/>
            <ac:spMk id="3" creationId="{A6F30EB9-39BC-91B6-5DFE-71A26736BB9F}"/>
          </ac:spMkLst>
        </pc:spChg>
      </pc:sldChg>
      <pc:sldChg chg="addSp delSp modSp add mod ord">
        <pc:chgData name="Canali Gabriele" userId="7cec3487-1acd-4359-9f26-1b3c8a6d01bc" providerId="ADAL" clId="{52DA59ED-B682-409A-9E0E-A5C03E3F606A}" dt="2025-05-07T07:00:49.451" v="4535" actId="20577"/>
        <pc:sldMkLst>
          <pc:docMk/>
          <pc:sldMk cId="3600498797" sldId="316"/>
        </pc:sldMkLst>
        <pc:spChg chg="mod">
          <ac:chgData name="Canali Gabriele" userId="7cec3487-1acd-4359-9f26-1b3c8a6d01bc" providerId="ADAL" clId="{52DA59ED-B682-409A-9E0E-A5C03E3F606A}" dt="2025-05-07T07:00:49.451" v="4535" actId="20577"/>
          <ac:spMkLst>
            <pc:docMk/>
            <pc:sldMk cId="3600498797" sldId="316"/>
            <ac:spMk id="2" creationId="{4CCD8B7C-5CBB-DBFE-5671-67D90ED66D1A}"/>
          </ac:spMkLst>
        </pc:spChg>
        <pc:spChg chg="add del mod">
          <ac:chgData name="Canali Gabriele" userId="7cec3487-1acd-4359-9f26-1b3c8a6d01bc" providerId="ADAL" clId="{52DA59ED-B682-409A-9E0E-A5C03E3F606A}" dt="2025-05-07T07:00:18.449" v="4526"/>
          <ac:spMkLst>
            <pc:docMk/>
            <pc:sldMk cId="3600498797" sldId="316"/>
            <ac:spMk id="6" creationId="{789AAFAC-83CC-B9AC-C3A6-FD1602A4E662}"/>
          </ac:spMkLst>
        </pc:spChg>
        <pc:graphicFrameChg chg="add mod">
          <ac:chgData name="Canali Gabriele" userId="7cec3487-1acd-4359-9f26-1b3c8a6d01bc" providerId="ADAL" clId="{52DA59ED-B682-409A-9E0E-A5C03E3F606A}" dt="2025-05-07T07:00:30.740" v="4531" actId="14100"/>
          <ac:graphicFrameMkLst>
            <pc:docMk/>
            <pc:sldMk cId="3600498797" sldId="316"/>
            <ac:graphicFrameMk id="7" creationId="{A429C46E-4BC4-D028-84F4-BDA5DF66A18B}"/>
          </ac:graphicFrameMkLst>
        </pc:graphicFrameChg>
        <pc:graphicFrameChg chg="del">
          <ac:chgData name="Canali Gabriele" userId="7cec3487-1acd-4359-9f26-1b3c8a6d01bc" providerId="ADAL" clId="{52DA59ED-B682-409A-9E0E-A5C03E3F606A}" dt="2025-05-07T07:00:11.685" v="4524" actId="478"/>
          <ac:graphicFrameMkLst>
            <pc:docMk/>
            <pc:sldMk cId="3600498797" sldId="316"/>
            <ac:graphicFrameMk id="8" creationId="{88A35738-1824-9290-ABBE-F90AA06CFA4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safesrl.sharepoint.com/sites/FORAGRI-EBAN/Documenti%20condivisi/2025/Materiale%20per%20introduzione%20rapporto/Superfici%20e%20produzioni%20-%20per%20rappor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vsafesrl.sharepoint.com/sites/FORAGRI-EBAN/Documenti%20condivisi/2025/Materiale%20per%20introduzione%20rapporto/Valore%20della%20produzione%20agricol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vsafesrl.sharepoint.com/sites/FORAGRI-EBAN/Documenti%20condivisi/2025/Materiale%20per%20introduzione%20rapporto/Valore%20della%20produzione%20agricol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vsafesrl.sharepoint.com/sites/FORAGRI-EBAN/Documenti%20condivisi/2025/Materiale%20per%20introduzione%20rapporto/Valore%20della%20produzione%20agricola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vsafesrl.sharepoint.com/sites/FORAGRI-EBAN/Documenti%20condivisi/2025/Materiale%20per%20introduzione%20rapporto/Valore%20della%20produzione%20agricol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vsafesrl.sharepoint.com/sites/FORAGRI-EBAN/Documenti%20condivisi/2025/Materiale%20per%20introduzione%20rapporto/Commercio%20estero%20per%20Ilir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vsafesrl.sharepoint.com/sites/FORAGRI-EBAN/Documenti%20condivisi/2025/Materiale%20per%20introduzione%20rapporto/Commercio%20estero%20per%20Ilir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https://vsafesrl.sharepoint.com/sites/FORAGRI-EBAN/Documenti%20condivisi/2025/Materiale%20per%20introduzione%20rapporto/Commercio%20estero%20per%20Ilir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riele.canali\AppData\Local\Microsoft\Windows\INetCache\Content.Outlook\VO1A6IF1\Commercio%20estero%20per%20Ilir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safesrl.sharepoint.com/sites/FORAGRI-EBAN/Documenti%20condivisi/2025/Materiale%20per%20introduzione%20rapporto/Superfici%20e%20produzioni%20-%20per%20rappor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2.bin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3.bin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4.bin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3.xml"/><Relationship Id="rId4" Type="http://schemas.openxmlformats.org/officeDocument/2006/relationships/oleObject" Target="https://vsafesrl.sharepoint.com/sites/FORAGRI-EBAN/Documenti%20condivisi/2025/Dati_formazione_aziende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../embeddings/oleObject5.bin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../embeddings/oleObject6.bin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../embeddings/oleObject7.bin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../embeddings/oleObject8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vsafesrl.sharepoint.com/sites/FORAGRI-EBAN/Documenti%20condivisi/2025/Materiale%20per%20introduzione%20rapporto/Superfici%20e%20produzioni%20-%20per%20rapporto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../embeddings/oleObject9.bin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3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vsafesrl.sharepoint.com/sites/FORAGRI-EBAN/Documenti%20condivisi/2025/Materiale%20per%20introduzione%20rapporto/Superfici%20e%20produzioni%20-%20per%20rapport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vsafesrl.sharepoint.com/sites/FORAGRI-EBAN/Documenti%20condivisi/2025/Materiale%20per%20introduzione%20rapporto/Superfici%20e%20produzioni%20-%20per%20rapport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vsafesrl.sharepoint.com/sites/FORAGRI-EBAN/Documenti%20condivisi/2025/Materiale%20per%20introduzione%20rapporto/Superfici%20e%20produzioni%20-%20per%20rapport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vsafesrl.sharepoint.com/sites/FORAGRI-EBAN/Documenti%20condivisi/2025/Materiale%20per%20introduzione%20rapporto/Superfici%20e%20produzioni%20-%20per%20rapport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vsafesrl.sharepoint.com/sites/FORAGRI-EBAN/Documenti%20condivisi/2025/Materiale%20per%20introduzione%20rapporto/Superfici%20e%20produzioni%20-%20per%20rapport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vsafesrl.sharepoint.com/sites/FORAGRI-EBAN/Documenti%20condivisi/2025/Materiale%20per%20introduzione%20rapporto/Superfici%20e%20produzioni%20-%20per%20rapporto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vsafesrl.sharepoint.com/sites/FORAGRI-EBAN/Documenti%20condivisi/2025/Materiale%20per%20introduzione%20rapporto/Superfici%20e%20produzioni%20-%20per%20rapporto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vsafesrl.sharepoint.com/sites/FORAGRI-EBAN/Documenti%20condivisi/2025/Materiale%20per%20introduzione%20rapporto/Superfici%20e%20produzioni%20-%20per%20rapporto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https://vsafesrl.sharepoint.com/sites/FORAGRI-EBAN/Documenti%20condivisi/2025/Materiale%20per%20introduzione%20rapporto/Superfici%20e%20produzioni%20-%20per%20rappor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rlow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E1A-40B7-AA95-8C24F7638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'IT_Piena aria'!$B$5:$F$5</c:f>
              <c:strCache>
                <c:ptCount val="5"/>
                <c:pt idx="0">
                  <c:v>2020  </c:v>
                </c:pt>
                <c:pt idx="1">
                  <c:v>2021  </c:v>
                </c:pt>
                <c:pt idx="2">
                  <c:v>2022  </c:v>
                </c:pt>
                <c:pt idx="3">
                  <c:v>2023  </c:v>
                </c:pt>
                <c:pt idx="4">
                  <c:v>2024  </c:v>
                </c:pt>
              </c:strCache>
            </c:strRef>
          </c:cat>
          <c:val>
            <c:numRef>
              <c:f>'IT_Piena aria'!$B$48:$F$48</c:f>
              <c:numCache>
                <c:formatCode>#,##0</c:formatCode>
                <c:ptCount val="5"/>
                <c:pt idx="0">
                  <c:v>427541</c:v>
                </c:pt>
                <c:pt idx="1">
                  <c:v>427642</c:v>
                </c:pt>
                <c:pt idx="2">
                  <c:v>403764</c:v>
                </c:pt>
                <c:pt idx="3">
                  <c:v>416836</c:v>
                </c:pt>
                <c:pt idx="4">
                  <c:v>430850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A-40B7-AA95-8C24F7638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87231024"/>
        <c:axId val="187237744"/>
      </c:barChart>
      <c:catAx>
        <c:axId val="18723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87237744"/>
        <c:crosses val="autoZero"/>
        <c:auto val="1"/>
        <c:lblAlgn val="ctr"/>
        <c:lblOffset val="100"/>
        <c:noMultiLvlLbl val="0"/>
      </c:catAx>
      <c:valAx>
        <c:axId val="1872377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8723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Barlow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70472550215153"/>
          <c:y val="5.0996754751970332E-2"/>
          <c:w val="0.81776516070378791"/>
          <c:h val="0.8563125367326303"/>
        </c:manualLayout>
      </c:layout>
      <c:lineChart>
        <c:grouping val="standard"/>
        <c:varyColors val="0"/>
        <c:ser>
          <c:idx val="0"/>
          <c:order val="0"/>
          <c:tx>
            <c:strRef>
              <c:f>'Valore della produzione agricol'!$A$11</c:f>
              <c:strCache>
                <c:ptCount val="1"/>
                <c:pt idx="0">
                  <c:v>Patate e ortaggi 
di cui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709480122324159E-3"/>
                  <c:y val="-7.4083333333333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18-424E-BD3B-D2CAD6DA6F1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18-424E-BD3B-D2CAD6DA6F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18-424E-BD3B-D2CAD6DA6F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18-424E-BD3B-D2CAD6DA6F1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18-424E-BD3B-D2CAD6DA6F1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18-424E-BD3B-D2CAD6DA6F1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18-424E-BD3B-D2CAD6DA6F1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18-424E-BD3B-D2CAD6DA6F1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18-424E-BD3B-D2CAD6DA6F1C}"/>
                </c:ext>
              </c:extLst>
            </c:dLbl>
            <c:dLbl>
              <c:idx val="9"/>
              <c:layout>
                <c:manualLayout>
                  <c:x val="0"/>
                  <c:y val="-5.291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18-424E-BD3B-D2CAD6DA6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'Valore della produzione agricol'!$B$10:$K$10</c:f>
              <c:strCache>
                <c:ptCount val="10"/>
                <c:pt idx="0">
                  <c:v>2014  </c:v>
                </c:pt>
                <c:pt idx="1">
                  <c:v>2015  </c:v>
                </c:pt>
                <c:pt idx="2">
                  <c:v>2016  </c:v>
                </c:pt>
                <c:pt idx="3">
                  <c:v>2017  </c:v>
                </c:pt>
                <c:pt idx="4">
                  <c:v>2018  </c:v>
                </c:pt>
                <c:pt idx="5">
                  <c:v>2019  </c:v>
                </c:pt>
                <c:pt idx="6">
                  <c:v>2020  </c:v>
                </c:pt>
                <c:pt idx="7">
                  <c:v>2021  </c:v>
                </c:pt>
                <c:pt idx="8">
                  <c:v>2022  </c:v>
                </c:pt>
                <c:pt idx="9">
                  <c:v>2023  </c:v>
                </c:pt>
              </c:strCache>
            </c:strRef>
          </c:cat>
          <c:val>
            <c:numRef>
              <c:f>'Valore della produzione agricol'!$B$11:$K$11</c:f>
              <c:numCache>
                <c:formatCode>#\ ##0.0</c:formatCode>
                <c:ptCount val="10"/>
                <c:pt idx="0">
                  <c:v>7251.7830000000004</c:v>
                </c:pt>
                <c:pt idx="1">
                  <c:v>7758.5510000000004</c:v>
                </c:pt>
                <c:pt idx="2">
                  <c:v>7394.3450000000003</c:v>
                </c:pt>
                <c:pt idx="3">
                  <c:v>8079.4139999999998</c:v>
                </c:pt>
                <c:pt idx="4">
                  <c:v>7795.9219999999996</c:v>
                </c:pt>
                <c:pt idx="5">
                  <c:v>8638.2099999999991</c:v>
                </c:pt>
                <c:pt idx="6">
                  <c:v>9035.02</c:v>
                </c:pt>
                <c:pt idx="7">
                  <c:v>9254.1479999999992</c:v>
                </c:pt>
                <c:pt idx="8">
                  <c:v>11035.532999999999</c:v>
                </c:pt>
                <c:pt idx="9">
                  <c:v>11556.989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18-424E-BD3B-D2CAD6DA6F1C}"/>
            </c:ext>
          </c:extLst>
        </c:ser>
        <c:ser>
          <c:idx val="1"/>
          <c:order val="1"/>
          <c:tx>
            <c:strRef>
              <c:f>'Valore della produzione agricol'!$A$29</c:f>
              <c:strCache>
                <c:ptCount val="1"/>
                <c:pt idx="0">
                  <c:v>Agrumi 
di cui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493374108053007E-2"/>
                  <c:y val="-5.6444444444444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18-424E-BD3B-D2CAD6DA6F1C}"/>
                </c:ext>
              </c:extLst>
            </c:dLbl>
            <c:dLbl>
              <c:idx val="9"/>
              <c:layout>
                <c:manualLayout>
                  <c:x val="-1.1867005283071848E-16"/>
                  <c:y val="-4.586111111111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18-424E-BD3B-D2CAD6DA6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'Valore della produzione agricol'!$B$10:$K$10</c:f>
              <c:strCache>
                <c:ptCount val="10"/>
                <c:pt idx="0">
                  <c:v>2014  </c:v>
                </c:pt>
                <c:pt idx="1">
                  <c:v>2015  </c:v>
                </c:pt>
                <c:pt idx="2">
                  <c:v>2016  </c:v>
                </c:pt>
                <c:pt idx="3">
                  <c:v>2017  </c:v>
                </c:pt>
                <c:pt idx="4">
                  <c:v>2018  </c:v>
                </c:pt>
                <c:pt idx="5">
                  <c:v>2019  </c:v>
                </c:pt>
                <c:pt idx="6">
                  <c:v>2020  </c:v>
                </c:pt>
                <c:pt idx="7">
                  <c:v>2021  </c:v>
                </c:pt>
                <c:pt idx="8">
                  <c:v>2022  </c:v>
                </c:pt>
                <c:pt idx="9">
                  <c:v>2023  </c:v>
                </c:pt>
              </c:strCache>
            </c:strRef>
          </c:cat>
          <c:val>
            <c:numRef>
              <c:f>'Valore della produzione agricol'!$B$29:$K$29</c:f>
              <c:numCache>
                <c:formatCode>#\ ##0.0</c:formatCode>
                <c:ptCount val="10"/>
                <c:pt idx="0">
                  <c:v>997.26700000000005</c:v>
                </c:pt>
                <c:pt idx="1">
                  <c:v>1036.4010000000001</c:v>
                </c:pt>
                <c:pt idx="2">
                  <c:v>954.51599999999996</c:v>
                </c:pt>
                <c:pt idx="3">
                  <c:v>1021.81</c:v>
                </c:pt>
                <c:pt idx="4">
                  <c:v>1037.7139999999999</c:v>
                </c:pt>
                <c:pt idx="5">
                  <c:v>1075.8530000000001</c:v>
                </c:pt>
                <c:pt idx="6">
                  <c:v>1151.4590000000001</c:v>
                </c:pt>
                <c:pt idx="7">
                  <c:v>1294.115</c:v>
                </c:pt>
                <c:pt idx="8">
                  <c:v>1541.6189999999999</c:v>
                </c:pt>
                <c:pt idx="9">
                  <c:v>1857.9880000000001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18-424E-BD3B-D2CAD6DA6F1C}"/>
            </c:ext>
          </c:extLst>
        </c:ser>
        <c:ser>
          <c:idx val="2"/>
          <c:order val="2"/>
          <c:tx>
            <c:strRef>
              <c:f>'Valore della produzione agricol'!$A$34</c:f>
              <c:strCache>
                <c:ptCount val="1"/>
                <c:pt idx="0">
                  <c:v>Fruttiferi 
di cui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891946992864425E-2"/>
                  <c:y val="-7.0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18-424E-BD3B-D2CAD6DA6F1C}"/>
                </c:ext>
              </c:extLst>
            </c:dLbl>
            <c:dLbl>
              <c:idx val="9"/>
              <c:layout>
                <c:manualLayout>
                  <c:x val="0"/>
                  <c:y val="-5.291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18-424E-BD3B-D2CAD6DA6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'Valore della produzione agricol'!$B$10:$K$10</c:f>
              <c:strCache>
                <c:ptCount val="10"/>
                <c:pt idx="0">
                  <c:v>2014  </c:v>
                </c:pt>
                <c:pt idx="1">
                  <c:v>2015  </c:v>
                </c:pt>
                <c:pt idx="2">
                  <c:v>2016  </c:v>
                </c:pt>
                <c:pt idx="3">
                  <c:v>2017  </c:v>
                </c:pt>
                <c:pt idx="4">
                  <c:v>2018  </c:v>
                </c:pt>
                <c:pt idx="5">
                  <c:v>2019  </c:v>
                </c:pt>
                <c:pt idx="6">
                  <c:v>2020  </c:v>
                </c:pt>
                <c:pt idx="7">
                  <c:v>2021  </c:v>
                </c:pt>
                <c:pt idx="8">
                  <c:v>2022  </c:v>
                </c:pt>
                <c:pt idx="9">
                  <c:v>2023  </c:v>
                </c:pt>
              </c:strCache>
            </c:strRef>
          </c:cat>
          <c:val>
            <c:numRef>
              <c:f>'Valore della produzione agricol'!$B$34:$K$34</c:f>
              <c:numCache>
                <c:formatCode>#\ ##0.0</c:formatCode>
                <c:ptCount val="10"/>
                <c:pt idx="0">
                  <c:v>2747.6190000000001</c:v>
                </c:pt>
                <c:pt idx="1">
                  <c:v>3065.672</c:v>
                </c:pt>
                <c:pt idx="2">
                  <c:v>3098.9189999999999</c:v>
                </c:pt>
                <c:pt idx="3">
                  <c:v>2836.779</c:v>
                </c:pt>
                <c:pt idx="4">
                  <c:v>3424.55</c:v>
                </c:pt>
                <c:pt idx="5">
                  <c:v>2819.5639999999999</c:v>
                </c:pt>
                <c:pt idx="6">
                  <c:v>3276.5610000000001</c:v>
                </c:pt>
                <c:pt idx="7">
                  <c:v>2934.3620000000001</c:v>
                </c:pt>
                <c:pt idx="8">
                  <c:v>3516.4349999999999</c:v>
                </c:pt>
                <c:pt idx="9">
                  <c:v>3466.8890000000001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18-424E-BD3B-D2CAD6DA6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915952"/>
        <c:axId val="1578916432"/>
      </c:lineChart>
      <c:catAx>
        <c:axId val="157891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578916432"/>
        <c:crosses val="autoZero"/>
        <c:auto val="1"/>
        <c:lblAlgn val="ctr"/>
        <c:lblOffset val="100"/>
        <c:noMultiLvlLbl val="0"/>
      </c:catAx>
      <c:valAx>
        <c:axId val="157891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57891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51510880040914"/>
          <c:y val="2.7004552108316121E-2"/>
          <c:w val="0.64521981627296587"/>
          <c:h val="7.8234205425295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Barlow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A-47FF-A14B-25999205D7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A-47FF-A14B-25999205D7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8A-47FF-A14B-25999205D7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8A-47FF-A14B-25999205D7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8A-47FF-A14B-25999205D7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8A-47FF-A14B-25999205D7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'Valore della produzione agricol'!$M$12:$M$17</c:f>
              <c:strCache>
                <c:ptCount val="6"/>
                <c:pt idx="0">
                  <c:v>Pomodori</c:v>
                </c:pt>
                <c:pt idx="1">
                  <c:v>Lattuga</c:v>
                </c:pt>
                <c:pt idx="2">
                  <c:v>Patate</c:v>
                </c:pt>
                <c:pt idx="3">
                  <c:v>Zucchine</c:v>
                </c:pt>
                <c:pt idx="4">
                  <c:v>Fragole</c:v>
                </c:pt>
                <c:pt idx="5">
                  <c:v>Altri ortaggi</c:v>
                </c:pt>
              </c:strCache>
            </c:strRef>
          </c:cat>
          <c:val>
            <c:numRef>
              <c:f>'Valore della produzione agricol'!$N$12:$N$17</c:f>
              <c:numCache>
                <c:formatCode>#,##0</c:formatCode>
                <c:ptCount val="6"/>
                <c:pt idx="0">
                  <c:v>1338.6579999999999</c:v>
                </c:pt>
                <c:pt idx="1">
                  <c:v>1271.864</c:v>
                </c:pt>
                <c:pt idx="2">
                  <c:v>1042.6969999999999</c:v>
                </c:pt>
                <c:pt idx="3">
                  <c:v>594.91099999999994</c:v>
                </c:pt>
                <c:pt idx="4">
                  <c:v>592.53700000000003</c:v>
                </c:pt>
                <c:pt idx="5">
                  <c:v>6716.3219999999992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8A-47FF-A14B-25999205D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AA-4F90-9F47-899A7484E5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AA-4F90-9F47-899A7484E5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AA-4F90-9F47-899A7484E5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AA-4F90-9F47-899A7484E5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AA-4F90-9F47-899A7484E5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AA-4F90-9F47-899A7484E5A4}"/>
              </c:ext>
            </c:extLst>
          </c:dPt>
          <c:dLbls>
            <c:dLbl>
              <c:idx val="2"/>
              <c:layout>
                <c:manualLayout>
                  <c:x val="-7.7756178839211335E-2"/>
                  <c:y val="7.41770978210477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AA-4F90-9F47-899A7484E5A4}"/>
                </c:ext>
              </c:extLst>
            </c:dLbl>
            <c:dLbl>
              <c:idx val="3"/>
              <c:layout>
                <c:manualLayout>
                  <c:x val="-0.1332963065815051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AA-4F90-9F47-899A7484E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'Valore della produzione agricol'!$M$35:$M$40</c:f>
              <c:strCache>
                <c:ptCount val="6"/>
                <c:pt idx="0">
                  <c:v>Mele</c:v>
                </c:pt>
                <c:pt idx="1">
                  <c:v>Pere</c:v>
                </c:pt>
                <c:pt idx="2">
                  <c:v>Actinidia</c:v>
                </c:pt>
                <c:pt idx="3">
                  <c:v>Pesche</c:v>
                </c:pt>
                <c:pt idx="4">
                  <c:v>Nocciole</c:v>
                </c:pt>
                <c:pt idx="5">
                  <c:v>Altra frutta</c:v>
                </c:pt>
              </c:strCache>
            </c:strRef>
          </c:cat>
          <c:val>
            <c:numRef>
              <c:f>'Valore della produzione agricol'!$N$35:$N$40</c:f>
              <c:numCache>
                <c:formatCode>#,##0</c:formatCode>
                <c:ptCount val="6"/>
                <c:pt idx="0">
                  <c:v>1060.2460000000001</c:v>
                </c:pt>
                <c:pt idx="1">
                  <c:v>462.04399999999998</c:v>
                </c:pt>
                <c:pt idx="2">
                  <c:v>391.71899999999999</c:v>
                </c:pt>
                <c:pt idx="3">
                  <c:v>422.15600000000001</c:v>
                </c:pt>
                <c:pt idx="4">
                  <c:v>229.61699999999999</c:v>
                </c:pt>
                <c:pt idx="5">
                  <c:v>901.10699999999997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0AA-4F90-9F47-899A7484E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9-417B-885D-C9D7169592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9-417B-885D-C9D7169592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69-417B-885D-C9D7169592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69-417B-885D-C9D7169592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69-417B-885D-C9D716959298}"/>
              </c:ext>
            </c:extLst>
          </c:dPt>
          <c:dLbls>
            <c:dLbl>
              <c:idx val="2"/>
              <c:layout>
                <c:manualLayout>
                  <c:x val="-0.1279217635066259"/>
                  <c:y val="0.2047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69-417B-885D-C9D716959298}"/>
                </c:ext>
              </c:extLst>
            </c:dLbl>
            <c:dLbl>
              <c:idx val="3"/>
              <c:layout>
                <c:manualLayout>
                  <c:x val="-0.16727943425076452"/>
                  <c:y val="5.29166666666666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69-417B-885D-C9D716959298}"/>
                </c:ext>
              </c:extLst>
            </c:dLbl>
            <c:dLbl>
              <c:idx val="4"/>
              <c:layout>
                <c:manualLayout>
                  <c:x val="0.22979102956167177"/>
                  <c:y val="7.055555555555555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69-417B-885D-C9D716959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'Valore della produzione agricol'!$M$29:$M$33</c:f>
              <c:strCache>
                <c:ptCount val="5"/>
                <c:pt idx="0">
                  <c:v>Arance</c:v>
                </c:pt>
                <c:pt idx="1">
                  <c:v>Limoni</c:v>
                </c:pt>
                <c:pt idx="2">
                  <c:v>Clementine</c:v>
                </c:pt>
                <c:pt idx="3">
                  <c:v>Mandarini</c:v>
                </c:pt>
                <c:pt idx="4">
                  <c:v>Altri agrumi</c:v>
                </c:pt>
              </c:strCache>
            </c:strRef>
          </c:cat>
          <c:val>
            <c:numRef>
              <c:f>'Valore della produzione agricol'!$N$29:$N$33</c:f>
              <c:numCache>
                <c:formatCode>#,##0</c:formatCode>
                <c:ptCount val="5"/>
                <c:pt idx="0">
                  <c:v>794.34699999999998</c:v>
                </c:pt>
                <c:pt idx="1">
                  <c:v>780.245</c:v>
                </c:pt>
                <c:pt idx="2">
                  <c:v>207.922</c:v>
                </c:pt>
                <c:pt idx="3">
                  <c:v>57.237000000000002</c:v>
                </c:pt>
                <c:pt idx="4">
                  <c:v>18.236999999999853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69-417B-885D-C9D716959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6808862433862"/>
          <c:y val="6.1450642023040541E-2"/>
          <c:w val="0.80713574735449733"/>
          <c:h val="0.758798888888888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'Legumi ed ortaggi freschi'!$B$3</c:f>
              <c:strCache>
                <c:ptCount val="1"/>
                <c:pt idx="0">
                  <c:v>Importazioni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'Legumi ed ortaggi freschi'!$A$31:$A$41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'Legumi ed ortaggi freschi'!$B$31:$B$41</c:f>
              <c:numCache>
                <c:formatCode>#\ ##0.0</c:formatCode>
                <c:ptCount val="11"/>
                <c:pt idx="0">
                  <c:v>-638.95517099999995</c:v>
                </c:pt>
                <c:pt idx="1">
                  <c:v>-756.71776399999999</c:v>
                </c:pt>
                <c:pt idx="2">
                  <c:v>-738.72648600000002</c:v>
                </c:pt>
                <c:pt idx="3">
                  <c:v>-784.53029100000003</c:v>
                </c:pt>
                <c:pt idx="4">
                  <c:v>-743.01473099999998</c:v>
                </c:pt>
                <c:pt idx="5">
                  <c:v>-916.5</c:v>
                </c:pt>
                <c:pt idx="6">
                  <c:v>-790.7</c:v>
                </c:pt>
                <c:pt idx="7">
                  <c:v>-826.4</c:v>
                </c:pt>
                <c:pt idx="8">
                  <c:v>-1003.5</c:v>
                </c:pt>
                <c:pt idx="9">
                  <c:v>-1213.4000000000001</c:v>
                </c:pt>
                <c:pt idx="10">
                  <c:v>-1381.1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B-4D2E-93E2-B839832271CC}"/>
            </c:ext>
          </c:extLst>
        </c:ser>
        <c:ser>
          <c:idx val="1"/>
          <c:order val="1"/>
          <c:tx>
            <c:strRef>
              <c:f>'Legumi ed ortaggi freschi'!$C$3</c:f>
              <c:strCache>
                <c:ptCount val="1"/>
                <c:pt idx="0">
                  <c:v>Esportazioni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10"/>
              <c:layout>
                <c:manualLayout>
                  <c:x val="-1.1867005283071848E-16"/>
                  <c:y val="-0.2116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EB-4D2E-93E2-B839832271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'Legumi ed ortaggi freschi'!$A$31:$A$41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'Legumi ed ortaggi freschi'!$C$31:$C$41</c:f>
              <c:numCache>
                <c:formatCode>#\ ##0.0</c:formatCode>
                <c:ptCount val="11"/>
                <c:pt idx="0">
                  <c:v>1070.07752</c:v>
                </c:pt>
                <c:pt idx="1">
                  <c:v>1177.783414</c:v>
                </c:pt>
                <c:pt idx="2">
                  <c:v>1277.6083530000001</c:v>
                </c:pt>
                <c:pt idx="3">
                  <c:v>1282.205346</c:v>
                </c:pt>
                <c:pt idx="4">
                  <c:v>1256.6328639999999</c:v>
                </c:pt>
                <c:pt idx="5">
                  <c:v>1303.0999999999999</c:v>
                </c:pt>
                <c:pt idx="6">
                  <c:v>1335.9</c:v>
                </c:pt>
                <c:pt idx="7">
                  <c:v>1473.2</c:v>
                </c:pt>
                <c:pt idx="8">
                  <c:v>1530.4</c:v>
                </c:pt>
                <c:pt idx="9">
                  <c:v>1848.9</c:v>
                </c:pt>
                <c:pt idx="10">
                  <c:v>1849.2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B-4D2E-93E2-B83983227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448704"/>
        <c:axId val="143466880"/>
      </c:barChart>
      <c:lineChart>
        <c:grouping val="stacked"/>
        <c:varyColors val="0"/>
        <c:ser>
          <c:idx val="2"/>
          <c:order val="2"/>
          <c:tx>
            <c:strRef>
              <c:f>'Legumi ed ortaggi freschi'!$D$3</c:f>
              <c:strCache>
                <c:ptCount val="1"/>
                <c:pt idx="0">
                  <c:v>Saldo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30-416C-812E-C3306DC0BE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'Legumi ed ortaggi freschi'!$A$31:$A$41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'Legumi ed ortaggi freschi'!$D$31:$D$41</c:f>
              <c:numCache>
                <c:formatCode>#,##0</c:formatCode>
                <c:ptCount val="11"/>
                <c:pt idx="0">
                  <c:v>431.1223490000001</c:v>
                </c:pt>
                <c:pt idx="1">
                  <c:v>421.06565000000001</c:v>
                </c:pt>
                <c:pt idx="2">
                  <c:v>538.88186700000006</c:v>
                </c:pt>
                <c:pt idx="3">
                  <c:v>497.67505499999993</c:v>
                </c:pt>
                <c:pt idx="4">
                  <c:v>513.61813299999994</c:v>
                </c:pt>
                <c:pt idx="5">
                  <c:v>386.59999999999991</c:v>
                </c:pt>
                <c:pt idx="6">
                  <c:v>545.20000000000005</c:v>
                </c:pt>
                <c:pt idx="7">
                  <c:v>646.80000000000007</c:v>
                </c:pt>
                <c:pt idx="8">
                  <c:v>526.90000000000009</c:v>
                </c:pt>
                <c:pt idx="9">
                  <c:v>635.5</c:v>
                </c:pt>
                <c:pt idx="10" formatCode="0">
                  <c:v>468.10000000000014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EB-4D2E-93E2-B83983227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48704"/>
        <c:axId val="143466880"/>
      </c:lineChart>
      <c:catAx>
        <c:axId val="14344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/>
          <a:lstStyle/>
          <a:p>
            <a:pPr>
              <a:defRPr/>
            </a:pPr>
            <a:endParaRPr lang="it-IT"/>
          </a:p>
        </c:txPr>
        <c:crossAx val="143466880"/>
        <c:crosses val="autoZero"/>
        <c:auto val="1"/>
        <c:lblAlgn val="ctr"/>
        <c:lblOffset val="100"/>
        <c:tickLblSkip val="1"/>
        <c:noMultiLvlLbl val="0"/>
      </c:catAx>
      <c:valAx>
        <c:axId val="143466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Milioni di Euro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crossAx val="143448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952790519877674"/>
          <c:y val="4.527055555555555E-2"/>
          <c:w val="0.50243743628950055"/>
          <c:h val="7.9840555555555554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>
          <a:latin typeface="Barlow" panose="00000500000000000000" pitchFamily="2" charset="0"/>
        </a:defRPr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3820886025611"/>
          <c:y val="4.9028608266072006E-2"/>
          <c:w val="0.85223065298655853"/>
          <c:h val="0.78549166666666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'Altra frutta fresca'!$B$3</c:f>
              <c:strCache>
                <c:ptCount val="1"/>
                <c:pt idx="0">
                  <c:v>Importazioni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'Altra frutta fresca'!$A$31:$A$41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'Altra frutta fresca'!$B$31:$B$41</c:f>
              <c:numCache>
                <c:formatCode>#,##0</c:formatCode>
                <c:ptCount val="11"/>
                <c:pt idx="0">
                  <c:v>-544.63538500000004</c:v>
                </c:pt>
                <c:pt idx="1">
                  <c:v>-632.39319499999999</c:v>
                </c:pt>
                <c:pt idx="2">
                  <c:v>-604.36589500000002</c:v>
                </c:pt>
                <c:pt idx="3">
                  <c:v>-658.93603499999995</c:v>
                </c:pt>
                <c:pt idx="4">
                  <c:v>-686.792101</c:v>
                </c:pt>
                <c:pt idx="5">
                  <c:v>-703.5</c:v>
                </c:pt>
                <c:pt idx="6">
                  <c:v>-761.9</c:v>
                </c:pt>
                <c:pt idx="7">
                  <c:v>-828.4</c:v>
                </c:pt>
                <c:pt idx="8">
                  <c:v>-770.3</c:v>
                </c:pt>
                <c:pt idx="9">
                  <c:v>-944.3</c:v>
                </c:pt>
                <c:pt idx="10">
                  <c:v>-1076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7-4C94-BF50-8B085C1794BA}"/>
            </c:ext>
          </c:extLst>
        </c:ser>
        <c:ser>
          <c:idx val="1"/>
          <c:order val="1"/>
          <c:tx>
            <c:strRef>
              <c:f>'Altra frutta fresca'!$C$3</c:f>
              <c:strCache>
                <c:ptCount val="1"/>
                <c:pt idx="0">
                  <c:v>Esportazioni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10"/>
              <c:layout>
                <c:manualLayout>
                  <c:x val="3.0746687054026504E-2"/>
                  <c:y val="-0.30691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1-4751-B605-D4D19AE8D8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'Altra frutta fresca'!$A$31:$A$41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'Altra frutta fresca'!$C$31:$C$41</c:f>
              <c:numCache>
                <c:formatCode>#,##0</c:formatCode>
                <c:ptCount val="11"/>
                <c:pt idx="0">
                  <c:v>2328.834511</c:v>
                </c:pt>
                <c:pt idx="1">
                  <c:v>2586.9210969999999</c:v>
                </c:pt>
                <c:pt idx="2">
                  <c:v>2614.06412</c:v>
                </c:pt>
                <c:pt idx="3">
                  <c:v>2776.5339210000002</c:v>
                </c:pt>
                <c:pt idx="4">
                  <c:v>2465.0093219999999</c:v>
                </c:pt>
                <c:pt idx="5">
                  <c:v>2406.4</c:v>
                </c:pt>
                <c:pt idx="6">
                  <c:v>2574.8000000000002</c:v>
                </c:pt>
                <c:pt idx="7">
                  <c:v>2709.8</c:v>
                </c:pt>
                <c:pt idx="8">
                  <c:v>2837.1</c:v>
                </c:pt>
                <c:pt idx="9">
                  <c:v>2969.6</c:v>
                </c:pt>
                <c:pt idx="10">
                  <c:v>3227.7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47-4C94-BF50-8B085C179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12448"/>
        <c:axId val="143114240"/>
      </c:barChart>
      <c:lineChart>
        <c:grouping val="stacked"/>
        <c:varyColors val="0"/>
        <c:ser>
          <c:idx val="2"/>
          <c:order val="2"/>
          <c:tx>
            <c:strRef>
              <c:f>'Altra frutta fresca'!$D$3</c:f>
              <c:strCache>
                <c:ptCount val="1"/>
                <c:pt idx="0">
                  <c:v>Saldo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6.4729867482161063E-3"/>
                  <c:y val="-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1-4751-B605-D4D19AE8D8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'Altra frutta fresca'!$A$31:$A$41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'Altra frutta fresca'!$D$31:$D$41</c:f>
              <c:numCache>
                <c:formatCode>#,##0</c:formatCode>
                <c:ptCount val="11"/>
                <c:pt idx="0">
                  <c:v>1784.199126</c:v>
                </c:pt>
                <c:pt idx="1">
                  <c:v>1954.5279019999998</c:v>
                </c:pt>
                <c:pt idx="2">
                  <c:v>2009.6982250000001</c:v>
                </c:pt>
                <c:pt idx="3">
                  <c:v>2117.5978860000005</c:v>
                </c:pt>
                <c:pt idx="4">
                  <c:v>1778.2172209999999</c:v>
                </c:pt>
                <c:pt idx="5">
                  <c:v>1702.9</c:v>
                </c:pt>
                <c:pt idx="6">
                  <c:v>1812.9</c:v>
                </c:pt>
                <c:pt idx="7">
                  <c:v>1881.4</c:v>
                </c:pt>
                <c:pt idx="8">
                  <c:v>2066.8000000000002</c:v>
                </c:pt>
                <c:pt idx="9">
                  <c:v>2025.3</c:v>
                </c:pt>
                <c:pt idx="10">
                  <c:v>2151.6999999999998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47-4C94-BF50-8B085C179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12448"/>
        <c:axId val="143114240"/>
      </c:lineChart>
      <c:catAx>
        <c:axId val="14311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/>
          <a:lstStyle/>
          <a:p>
            <a:pPr>
              <a:defRPr sz="1200"/>
            </a:pPr>
            <a:endParaRPr lang="it-IT"/>
          </a:p>
        </c:txPr>
        <c:crossAx val="143114240"/>
        <c:crosses val="autoZero"/>
        <c:auto val="1"/>
        <c:lblAlgn val="ctr"/>
        <c:lblOffset val="100"/>
        <c:tickLblSkip val="1"/>
        <c:noMultiLvlLbl val="0"/>
      </c:catAx>
      <c:valAx>
        <c:axId val="143114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it-IT" sz="1200"/>
                  <a:t>Milioni di Euro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143112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015408179234563"/>
          <c:y val="5.9662877303018426E-2"/>
          <c:w val="0.57969183641530875"/>
          <c:h val="7.0090160721285766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>
          <a:latin typeface="Barlow" panose="00000500000000000000" pitchFamily="2" charset="0"/>
        </a:defRPr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7886496415437"/>
          <c:y val="5.6789299642629409E-2"/>
          <c:w val="0.83306821244500839"/>
          <c:h val="0.768559496507468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Agrumi!$B$3</c:f>
              <c:strCache>
                <c:ptCount val="1"/>
                <c:pt idx="0">
                  <c:v>Importazioni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Agrumi!$A$31:$A$41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Agrumi!$B$31:$B$41</c:f>
              <c:numCache>
                <c:formatCode>#\ ##0.0</c:formatCode>
                <c:ptCount val="11"/>
                <c:pt idx="0">
                  <c:v>-280.78177599999998</c:v>
                </c:pt>
                <c:pt idx="1">
                  <c:v>-376.055001</c:v>
                </c:pt>
                <c:pt idx="2">
                  <c:v>-346.76702999999998</c:v>
                </c:pt>
                <c:pt idx="3">
                  <c:v>-407.01261399999999</c:v>
                </c:pt>
                <c:pt idx="4">
                  <c:v>-372.54555900000003</c:v>
                </c:pt>
                <c:pt idx="5">
                  <c:v>-349.2</c:v>
                </c:pt>
                <c:pt idx="6">
                  <c:v>-419.9</c:v>
                </c:pt>
                <c:pt idx="7">
                  <c:v>-307.8</c:v>
                </c:pt>
                <c:pt idx="8">
                  <c:v>-344.1</c:v>
                </c:pt>
                <c:pt idx="9">
                  <c:v>-386.6</c:v>
                </c:pt>
                <c:pt idx="10" formatCode="0.0">
                  <c:v>-323.5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3-49FC-8A96-96CC09A6D3FB}"/>
            </c:ext>
          </c:extLst>
        </c:ser>
        <c:ser>
          <c:idx val="1"/>
          <c:order val="1"/>
          <c:tx>
            <c:strRef>
              <c:f>Agrumi!$C$3</c:f>
              <c:strCache>
                <c:ptCount val="1"/>
                <c:pt idx="0">
                  <c:v>Esportazioni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10"/>
              <c:layout>
                <c:manualLayout>
                  <c:x val="5.0165647298674704E-2"/>
                  <c:y val="-0.15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9A-44A0-B88D-2BC024E4A2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Agrumi!$A$31:$A$41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Agrumi!$C$31:$C$41</c:f>
              <c:numCache>
                <c:formatCode>#\ ##0.0</c:formatCode>
                <c:ptCount val="11"/>
                <c:pt idx="0">
                  <c:v>180.09989200000001</c:v>
                </c:pt>
                <c:pt idx="1">
                  <c:v>195.769724</c:v>
                </c:pt>
                <c:pt idx="2">
                  <c:v>250.412465</c:v>
                </c:pt>
                <c:pt idx="3">
                  <c:v>226.80157700000001</c:v>
                </c:pt>
                <c:pt idx="4">
                  <c:v>239.022628</c:v>
                </c:pt>
                <c:pt idx="5">
                  <c:v>226.5</c:v>
                </c:pt>
                <c:pt idx="6">
                  <c:v>244.2</c:v>
                </c:pt>
                <c:pt idx="7">
                  <c:v>234.1</c:v>
                </c:pt>
                <c:pt idx="8">
                  <c:v>238.2</c:v>
                </c:pt>
                <c:pt idx="9">
                  <c:v>282.10000000000002</c:v>
                </c:pt>
                <c:pt idx="10" formatCode="0.0">
                  <c:v>314.39999999999998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83-49FC-8A96-96CC09A6D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055104"/>
        <c:axId val="143065088"/>
      </c:barChart>
      <c:lineChart>
        <c:grouping val="stacked"/>
        <c:varyColors val="0"/>
        <c:ser>
          <c:idx val="2"/>
          <c:order val="2"/>
          <c:tx>
            <c:strRef>
              <c:f>Agrumi!$D$3</c:f>
              <c:strCache>
                <c:ptCount val="1"/>
                <c:pt idx="0">
                  <c:v>Saldo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2.9128440366972357E-2"/>
                  <c:y val="-7.0555555555555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9A-44A0-B88D-2BC024E4A2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Agrumi!$A$31:$A$41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Agrumi!$D$31:$D$41</c:f>
              <c:numCache>
                <c:formatCode>#,##0</c:formatCode>
                <c:ptCount val="11"/>
                <c:pt idx="0">
                  <c:v>-100.68188399999997</c:v>
                </c:pt>
                <c:pt idx="1">
                  <c:v>-180.28527700000001</c:v>
                </c:pt>
                <c:pt idx="2">
                  <c:v>-96.35456499999998</c:v>
                </c:pt>
                <c:pt idx="3">
                  <c:v>-180.21103699999998</c:v>
                </c:pt>
                <c:pt idx="4">
                  <c:v>-133.52293100000003</c:v>
                </c:pt>
                <c:pt idx="5">
                  <c:v>-122.69999999999999</c:v>
                </c:pt>
                <c:pt idx="6">
                  <c:v>-175.7</c:v>
                </c:pt>
                <c:pt idx="7">
                  <c:v>-73.700000000000017</c:v>
                </c:pt>
                <c:pt idx="8">
                  <c:v>-105.90000000000003</c:v>
                </c:pt>
                <c:pt idx="9">
                  <c:v>-104.5</c:v>
                </c:pt>
                <c:pt idx="10" formatCode="0">
                  <c:v>-9.1000000000000227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83-49FC-8A96-96CC09A6D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55104"/>
        <c:axId val="143065088"/>
      </c:lineChart>
      <c:catAx>
        <c:axId val="143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/>
          <a:lstStyle/>
          <a:p>
            <a:pPr>
              <a:defRPr/>
            </a:pPr>
            <a:endParaRPr lang="it-IT"/>
          </a:p>
        </c:txPr>
        <c:crossAx val="143065088"/>
        <c:crosses val="autoZero"/>
        <c:auto val="1"/>
        <c:lblAlgn val="ctr"/>
        <c:lblOffset val="100"/>
        <c:tickLblSkip val="1"/>
        <c:noMultiLvlLbl val="0"/>
      </c:catAx>
      <c:valAx>
        <c:axId val="143065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Milioni di Euro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crossAx val="143055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897096994946661"/>
          <c:y val="5.1822814582516648E-2"/>
          <c:w val="0.57969183641530875"/>
          <c:h val="7.0090160721285766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>
          <a:latin typeface="Barlow" panose="00000500000000000000" pitchFamily="2" charset="0"/>
        </a:defRPr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4249338624338"/>
          <c:y val="7.2366285079884116E-2"/>
          <c:w val="0.8093616071428571"/>
          <c:h val="0.76234785633476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'Frutta trasformata'!$B$3</c:f>
              <c:strCache>
                <c:ptCount val="1"/>
                <c:pt idx="0">
                  <c:v>Importazioni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'Frutta trasformata'!$A$31:$A$41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'Frutta trasformata'!$B$31:$B$41</c:f>
              <c:numCache>
                <c:formatCode>#,##0.0</c:formatCode>
                <c:ptCount val="11"/>
                <c:pt idx="0">
                  <c:v>-579.32002399999999</c:v>
                </c:pt>
                <c:pt idx="1">
                  <c:v>-618.22200799999996</c:v>
                </c:pt>
                <c:pt idx="2">
                  <c:v>-584.41313000000002</c:v>
                </c:pt>
                <c:pt idx="3">
                  <c:v>-603.46112900000003</c:v>
                </c:pt>
                <c:pt idx="4">
                  <c:v>-620.59532899999999</c:v>
                </c:pt>
                <c:pt idx="5">
                  <c:v>-625.70000000000005</c:v>
                </c:pt>
                <c:pt idx="6">
                  <c:v>-632</c:v>
                </c:pt>
                <c:pt idx="7">
                  <c:v>-729.2</c:v>
                </c:pt>
                <c:pt idx="8">
                  <c:v>-816.9</c:v>
                </c:pt>
                <c:pt idx="9">
                  <c:v>-838.1</c:v>
                </c:pt>
                <c:pt idx="10">
                  <c:v>-973.9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2-4544-9C04-E5616672D41A}"/>
            </c:ext>
          </c:extLst>
        </c:ser>
        <c:ser>
          <c:idx val="1"/>
          <c:order val="1"/>
          <c:tx>
            <c:strRef>
              <c:f>'Frutta trasformata'!$C$3</c:f>
              <c:strCache>
                <c:ptCount val="1"/>
                <c:pt idx="0">
                  <c:v>Esportazioni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22-4544-9C04-E5616672D4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'Frutta trasformata'!$A$31:$A$41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'Frutta trasformata'!$C$31:$C$41</c:f>
              <c:numCache>
                <c:formatCode>#,##0.0</c:formatCode>
                <c:ptCount val="11"/>
                <c:pt idx="0">
                  <c:v>1022.717528</c:v>
                </c:pt>
                <c:pt idx="1">
                  <c:v>1074.0013650000001</c:v>
                </c:pt>
                <c:pt idx="2">
                  <c:v>1092.0715190000001</c:v>
                </c:pt>
                <c:pt idx="3">
                  <c:v>1147.42651</c:v>
                </c:pt>
                <c:pt idx="4">
                  <c:v>1190.921304</c:v>
                </c:pt>
                <c:pt idx="5">
                  <c:v>1152.8</c:v>
                </c:pt>
                <c:pt idx="6">
                  <c:v>1121.0999999999999</c:v>
                </c:pt>
                <c:pt idx="7">
                  <c:v>1217.5</c:v>
                </c:pt>
                <c:pt idx="8">
                  <c:v>1435.1</c:v>
                </c:pt>
                <c:pt idx="9">
                  <c:v>1546.1</c:v>
                </c:pt>
                <c:pt idx="10">
                  <c:v>1706.6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2-4544-9C04-E5616672D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369152"/>
        <c:axId val="144370688"/>
      </c:barChart>
      <c:lineChart>
        <c:grouping val="standard"/>
        <c:varyColors val="0"/>
        <c:ser>
          <c:idx val="2"/>
          <c:order val="2"/>
          <c:tx>
            <c:strRef>
              <c:f>'Frutta trasformata'!$D$3</c:f>
              <c:strCache>
                <c:ptCount val="1"/>
                <c:pt idx="0">
                  <c:v>Saldo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2.0392518514841244E-2"/>
                  <c:y val="-1.7202853885731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22-4544-9C04-E5616672D4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'Frutta trasformata'!$A$31:$A$41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'Frutta trasformata'!$D$31:$D$41</c:f>
              <c:numCache>
                <c:formatCode>#,##0</c:formatCode>
                <c:ptCount val="11"/>
                <c:pt idx="0">
                  <c:v>443.39750400000003</c:v>
                </c:pt>
                <c:pt idx="1">
                  <c:v>455.77935700000012</c:v>
                </c:pt>
                <c:pt idx="2">
                  <c:v>507.65838900000006</c:v>
                </c:pt>
                <c:pt idx="3">
                  <c:v>543.96538099999998</c:v>
                </c:pt>
                <c:pt idx="4">
                  <c:v>570.32597499999997</c:v>
                </c:pt>
                <c:pt idx="5">
                  <c:v>527.09999999999991</c:v>
                </c:pt>
                <c:pt idx="6">
                  <c:v>489.09999999999991</c:v>
                </c:pt>
                <c:pt idx="7">
                  <c:v>488.29999999999995</c:v>
                </c:pt>
                <c:pt idx="8">
                  <c:v>618.19999999999993</c:v>
                </c:pt>
                <c:pt idx="9">
                  <c:v>707.99999999999989</c:v>
                </c:pt>
                <c:pt idx="10" formatCode="0">
                  <c:v>732.69999999999993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22-4544-9C04-E5616672D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69152"/>
        <c:axId val="144370688"/>
      </c:lineChart>
      <c:catAx>
        <c:axId val="14436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/>
          <a:lstStyle/>
          <a:p>
            <a:pPr>
              <a:defRPr sz="1200"/>
            </a:pPr>
            <a:endParaRPr lang="it-IT"/>
          </a:p>
        </c:txPr>
        <c:crossAx val="144370688"/>
        <c:crosses val="autoZero"/>
        <c:auto val="1"/>
        <c:lblAlgn val="ctr"/>
        <c:lblOffset val="100"/>
        <c:tickLblSkip val="1"/>
        <c:noMultiLvlLbl val="0"/>
      </c:catAx>
      <c:valAx>
        <c:axId val="144370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it-IT" sz="1200"/>
                  <a:t>Milioni di Euro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44369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847285861494924"/>
          <c:y val="0.10719301439513136"/>
          <c:w val="0.42226924574041902"/>
          <c:h val="6.018885753544600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96808862433862"/>
          <c:y val="6.8378484150106528E-2"/>
          <c:w val="0.80293601190476194"/>
          <c:h val="0.78530836186301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'Ortaggi trasformati'!$B$3</c:f>
              <c:strCache>
                <c:ptCount val="1"/>
                <c:pt idx="0">
                  <c:v>Importazioni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'Ortaggi trasformati'!$A$31:$A$41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'Ortaggi trasformati'!$B$31:$B$41</c:f>
              <c:numCache>
                <c:formatCode>#,##0.0</c:formatCode>
                <c:ptCount val="11"/>
                <c:pt idx="0">
                  <c:v>-992.61193000000003</c:v>
                </c:pt>
                <c:pt idx="1">
                  <c:v>-1078.373861</c:v>
                </c:pt>
                <c:pt idx="2">
                  <c:v>-1126.1139659999999</c:v>
                </c:pt>
                <c:pt idx="3">
                  <c:v>-1117.0080559999999</c:v>
                </c:pt>
                <c:pt idx="4">
                  <c:v>-1115.0439819999999</c:v>
                </c:pt>
                <c:pt idx="5">
                  <c:v>-1173.8</c:v>
                </c:pt>
                <c:pt idx="6">
                  <c:v>-1074.5</c:v>
                </c:pt>
                <c:pt idx="7">
                  <c:v>-1199.0999999999999</c:v>
                </c:pt>
                <c:pt idx="8">
                  <c:v>-1582.9</c:v>
                </c:pt>
                <c:pt idx="9">
                  <c:v>-1860.1</c:v>
                </c:pt>
                <c:pt idx="10">
                  <c:v>-2014.3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C-4B53-965E-0AE56164EFCB}"/>
            </c:ext>
          </c:extLst>
        </c:ser>
        <c:ser>
          <c:idx val="1"/>
          <c:order val="1"/>
          <c:tx>
            <c:strRef>
              <c:f>'Ortaggi trasformati'!$C$3</c:f>
              <c:strCache>
                <c:ptCount val="1"/>
                <c:pt idx="0">
                  <c:v>Esportazioni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10"/>
              <c:layout>
                <c:manualLayout>
                  <c:x val="1.5379278850410218E-2"/>
                  <c:y val="-1.4250816616676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1C-4B53-965E-0AE56164EF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'Ortaggi trasformati'!$A$31:$A$41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'Ortaggi trasformati'!$C$31:$C$41</c:f>
              <c:numCache>
                <c:formatCode>#,##0.0</c:formatCode>
                <c:ptCount val="11"/>
                <c:pt idx="0">
                  <c:v>2282.7482359999999</c:v>
                </c:pt>
                <c:pt idx="1">
                  <c:v>2388.6856210000001</c:v>
                </c:pt>
                <c:pt idx="2">
                  <c:v>2427.0484710000001</c:v>
                </c:pt>
                <c:pt idx="3">
                  <c:v>2454.432307</c:v>
                </c:pt>
                <c:pt idx="4">
                  <c:v>2526.4530279999999</c:v>
                </c:pt>
                <c:pt idx="5">
                  <c:v>2743.4</c:v>
                </c:pt>
                <c:pt idx="6">
                  <c:v>3108.8</c:v>
                </c:pt>
                <c:pt idx="7">
                  <c:v>3184.6</c:v>
                </c:pt>
                <c:pt idx="8">
                  <c:v>3932.3</c:v>
                </c:pt>
                <c:pt idx="9">
                  <c:v>4479.2</c:v>
                </c:pt>
                <c:pt idx="10">
                  <c:v>4655.3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C-4B53-965E-0AE56164E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319424"/>
        <c:axId val="143856000"/>
      </c:barChart>
      <c:lineChart>
        <c:grouping val="standard"/>
        <c:varyColors val="0"/>
        <c:ser>
          <c:idx val="2"/>
          <c:order val="2"/>
          <c:tx>
            <c:strRef>
              <c:f>'Ortaggi trasformati'!$D$3</c:f>
              <c:strCache>
                <c:ptCount val="1"/>
                <c:pt idx="0">
                  <c:v>Saldo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2.05057051338803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1C-4B53-965E-0AE56164EF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'Ortaggi trasformati'!$A$31:$A$41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'Ortaggi trasformati'!$D$31:$D$41</c:f>
              <c:numCache>
                <c:formatCode>#,##0</c:formatCode>
                <c:ptCount val="11"/>
                <c:pt idx="0">
                  <c:v>1290.1363059999999</c:v>
                </c:pt>
                <c:pt idx="1">
                  <c:v>1310.31176</c:v>
                </c:pt>
                <c:pt idx="2">
                  <c:v>1300.9345050000002</c:v>
                </c:pt>
                <c:pt idx="3">
                  <c:v>1337.4242510000001</c:v>
                </c:pt>
                <c:pt idx="4">
                  <c:v>1411.409046</c:v>
                </c:pt>
                <c:pt idx="5">
                  <c:v>1569.6000000000001</c:v>
                </c:pt>
                <c:pt idx="6">
                  <c:v>2034.3000000000002</c:v>
                </c:pt>
                <c:pt idx="7">
                  <c:v>1985.5</c:v>
                </c:pt>
                <c:pt idx="8">
                  <c:v>2349.4</c:v>
                </c:pt>
                <c:pt idx="9">
                  <c:v>2619.1</c:v>
                </c:pt>
                <c:pt idx="10">
                  <c:v>2641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1C-4B53-965E-0AE56164E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19424"/>
        <c:axId val="143856000"/>
      </c:lineChart>
      <c:catAx>
        <c:axId val="14731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/>
          <a:lstStyle/>
          <a:p>
            <a:pPr>
              <a:defRPr sz="1200"/>
            </a:pPr>
            <a:endParaRPr lang="it-IT"/>
          </a:p>
        </c:txPr>
        <c:crossAx val="143856000"/>
        <c:crosses val="autoZero"/>
        <c:auto val="1"/>
        <c:lblAlgn val="ctr"/>
        <c:lblOffset val="100"/>
        <c:tickLblSkip val="1"/>
        <c:noMultiLvlLbl val="0"/>
      </c:catAx>
      <c:valAx>
        <c:axId val="143856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it-IT" sz="1200"/>
                  <a:t>Milioni</a:t>
                </a:r>
                <a:r>
                  <a:rPr lang="it-IT" sz="1200" baseline="0"/>
                  <a:t> di Euro</a:t>
                </a:r>
                <a:endParaRPr lang="it-IT" sz="120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47319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625693917636495"/>
          <c:y val="7.7044726778627046E-2"/>
          <c:w val="0.39761652124748958"/>
          <c:h val="6.7821532324297565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'Questionario_dati generali'!$D$49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61-45F3-82AE-C0ADF37C64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61-45F3-82AE-C0ADF37C64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61-45F3-82AE-C0ADF37C64E8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25528591265791"/>
                      <c:h val="0.15612341548940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61-45F3-82AE-C0ADF37C6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'Questionario_dati generali'!$B$50:$B$52</c:f>
              <c:strCache>
                <c:ptCount val="3"/>
                <c:pt idx="0">
                  <c:v>Cooperativa</c:v>
                </c:pt>
                <c:pt idx="1">
                  <c:v>OP</c:v>
                </c:pt>
                <c:pt idx="2">
                  <c:v>Nessuna</c:v>
                </c:pt>
              </c:strCache>
            </c:strRef>
          </c:cat>
          <c:val>
            <c:numRef>
              <c:f>'Questionario_dati generali'!$D$50:$D$52</c:f>
              <c:numCache>
                <c:formatCode>0%</c:formatCode>
                <c:ptCount val="3"/>
                <c:pt idx="0">
                  <c:v>0.46666666666666667</c:v>
                </c:pt>
                <c:pt idx="1">
                  <c:v>0.2</c:v>
                </c:pt>
                <c:pt idx="2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61-45F3-82AE-C0ADF37C64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E1-48F7-B4F2-E3BF5D4CFE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E1-48F7-B4F2-E3BF5D4CFE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E1-48F7-B4F2-E3BF5D4CFE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E1-48F7-B4F2-E3BF5D4CFE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E1-48F7-B4F2-E3BF5D4CFE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E1-48F7-B4F2-E3BF5D4CFE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'REGIONALE_piena aria'!$I$6:$I$11</c:f>
              <c:strCache>
                <c:ptCount val="6"/>
                <c:pt idx="0">
                  <c:v>Puglia</c:v>
                </c:pt>
                <c:pt idx="1">
                  <c:v>Sicilia</c:v>
                </c:pt>
                <c:pt idx="2">
                  <c:v>Emilia-Romagna</c:v>
                </c:pt>
                <c:pt idx="3">
                  <c:v>Campania</c:v>
                </c:pt>
                <c:pt idx="4">
                  <c:v>Calabria</c:v>
                </c:pt>
                <c:pt idx="5">
                  <c:v>Altre</c:v>
                </c:pt>
              </c:strCache>
            </c:strRef>
          </c:cat>
          <c:val>
            <c:numRef>
              <c:f>'REGIONALE_piena aria'!$J$6:$J$11</c:f>
              <c:numCache>
                <c:formatCode>#,##0</c:formatCode>
                <c:ptCount val="6"/>
                <c:pt idx="0">
                  <c:v>90371</c:v>
                </c:pt>
                <c:pt idx="1">
                  <c:v>70007</c:v>
                </c:pt>
                <c:pt idx="2">
                  <c:v>54232</c:v>
                </c:pt>
                <c:pt idx="3">
                  <c:v>39029</c:v>
                </c:pt>
                <c:pt idx="4">
                  <c:v>25314</c:v>
                </c:pt>
                <c:pt idx="5">
                  <c:v>151897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4E1-48F7-B4F2-E3BF5D4CF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Barlow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615838935103803"/>
          <c:y val="4.1273067325418716E-2"/>
          <c:w val="0.53745023007265846"/>
          <c:h val="0.93443522763549569"/>
        </c:manualLayout>
      </c:layout>
      <c:pieChart>
        <c:varyColors val="1"/>
        <c:ser>
          <c:idx val="0"/>
          <c:order val="0"/>
          <c:tx>
            <c:strRef>
              <c:f>'Questionario_dati generali'!$C$59</c:f>
              <c:strCache>
                <c:ptCount val="1"/>
                <c:pt idx="0">
                  <c:v>Percentuale aziende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99-4840-B22F-A46C02C9E47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99-4840-B22F-A46C02C9E47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99-4840-B22F-A46C02C9E47D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53526791017058"/>
                      <c:h val="0.275775953950168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999-4840-B22F-A46C02C9E4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'Questionario_dati generali'!$B$60:$B$62</c:f>
              <c:strCache>
                <c:ptCount val="3"/>
                <c:pt idx="0">
                  <c:v>Licenza media</c:v>
                </c:pt>
                <c:pt idx="1">
                  <c:v>Diploma</c:v>
                </c:pt>
                <c:pt idx="2">
                  <c:v>Laurea</c:v>
                </c:pt>
              </c:strCache>
            </c:strRef>
          </c:cat>
          <c:val>
            <c:numRef>
              <c:f>'Questionario_dati generali'!$C$60:$C$62</c:f>
              <c:numCache>
                <c:formatCode>0%</c:formatCode>
                <c:ptCount val="3"/>
                <c:pt idx="0">
                  <c:v>0.4</c:v>
                </c:pt>
                <c:pt idx="1">
                  <c:v>0.46666666666666667</c:v>
                </c:pt>
                <c:pt idx="2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99-4840-B22F-A46C02C9E4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Competenze mancanti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07-4E8A-A3FC-0901E2C379F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07-4E8A-A3FC-0901E2C379F4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07-4E8A-A3FC-0901E2C379F4}"/>
              </c:ext>
            </c:extLst>
          </c:dPt>
          <c:dLbls>
            <c:dLbl>
              <c:idx val="0"/>
              <c:layout>
                <c:manualLayout>
                  <c:x val="-4.6932207570719808E-2"/>
                  <c:y val="0.166521987895259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23649699235132"/>
                      <c:h val="0.130471345855273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207-4E8A-A3FC-0901E2C379F4}"/>
                </c:ext>
              </c:extLst>
            </c:dLbl>
            <c:dLbl>
              <c:idx val="1"/>
              <c:layout>
                <c:manualLayout>
                  <c:x val="0"/>
                  <c:y val="-0.176529855082828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32270301282235"/>
                      <c:h val="0.178170640490388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207-4E8A-A3FC-0901E2C379F4}"/>
                </c:ext>
              </c:extLst>
            </c:dLbl>
            <c:dLbl>
              <c:idx val="2"/>
              <c:layout>
                <c:manualLayout>
                  <c:x val="0.15219829509602212"/>
                  <c:y val="3.188445962255378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877797353490878"/>
                      <c:h val="0.130471345855273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207-4E8A-A3FC-0901E2C37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Produzione</c:v>
                </c:pt>
                <c:pt idx="1">
                  <c:v>Commercio</c:v>
                </c:pt>
                <c:pt idx="2">
                  <c:v>Innovazioni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0.67</c:v>
                </c:pt>
                <c:pt idx="1">
                  <c:v>0.2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1-4A6F-AC95-DF2B782427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Barlow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1" u="none" strike="noStrike" kern="1200" spc="0" baseline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r>
              <a:rPr lang="it-IT" sz="1400" b="1" i="1"/>
              <a:t>Difficoltà di trovare forza lavoro qualificata</a:t>
            </a:r>
          </a:p>
        </c:rich>
      </c:tx>
      <c:layout>
        <c:manualLayout>
          <c:xMode val="edge"/>
          <c:yMode val="edge"/>
          <c:x val="0.199691053865728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1" u="none" strike="noStrike" kern="1200" spc="0" baseline="0">
              <a:solidFill>
                <a:schemeClr val="tx1"/>
              </a:solidFill>
              <a:latin typeface="Barlow" panose="00000500000000000000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1296918656217789"/>
          <c:y val="0.15648036685037114"/>
          <c:w val="0.76097248761967373"/>
          <c:h val="0.752655219447882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Votazione 4/5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99429384175145"/>
                      <c:h val="0.174625960606290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1F0-4EA1-8F6E-9C0D08B44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C-41C9-8183-4170F41B0B3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Votazione 5/5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92230529760794"/>
                      <c:h val="0.174625960606290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1F0-4EA1-8F6E-9C0D08B44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2C-41C9-8183-4170F41B0B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10700191"/>
        <c:axId val="710707871"/>
      </c:barChart>
      <c:catAx>
        <c:axId val="7107001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0707871"/>
        <c:crosses val="autoZero"/>
        <c:auto val="1"/>
        <c:lblAlgn val="ctr"/>
        <c:lblOffset val="100"/>
        <c:noMultiLvlLbl val="0"/>
      </c:catAx>
      <c:valAx>
        <c:axId val="710707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710700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Barlow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0B-45D3-AC6D-B39539A00D4B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0B-45D3-AC6D-B39539A00D4B}"/>
              </c:ext>
            </c:extLst>
          </c:dPt>
          <c:val>
            <c:numRef>
              <c:f>Caratteristiche_corso!$C$22:$D$22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0B-45D3-AC6D-B39539A00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156082"/>
      </a:solidFill>
    </a:ln>
    <a:effectLst/>
  </c:spPr>
  <c:txPr>
    <a:bodyPr/>
    <a:lstStyle/>
    <a:p>
      <a:pPr>
        <a:defRPr sz="2800"/>
      </a:pPr>
      <a:endParaRPr lang="it-IT"/>
    </a:p>
  </c:txPr>
  <c:externalData r:id="rId4">
    <c:autoUpdate val="0"/>
  </c:externalData>
  <c:userShapes r:id="rId5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6E-475E-9F31-158B82AC7813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6E-475E-9F31-158B82AC7813}"/>
              </c:ext>
            </c:extLst>
          </c:dPt>
          <c:val>
            <c:numRef>
              <c:f>Caratteristiche_corso!$C$23:$D$23</c:f>
              <c:numCache>
                <c:formatCode>General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6E-475E-9F31-158B82AC7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156082"/>
      </a:solidFill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4C-4665-B121-2AC62A8AAA46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4C-4665-B121-2AC62A8AAA46}"/>
              </c:ext>
            </c:extLst>
          </c:dPt>
          <c:val>
            <c:numRef>
              <c:f>Caratteristiche_corso!$C$24:$D$24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4C-4665-B121-2AC62A8AA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156082"/>
      </a:solidFill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r>
              <a:rPr lang="it-IT"/>
              <a:t>Impatti della formazione (Area 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Barlow" panose="00000500000000000000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'Questionario_dati formazione'!$I$29:$J$29</c:f>
              <c:strCache>
                <c:ptCount val="2"/>
                <c:pt idx="0">
                  <c:v>Efficienza operativa</c:v>
                </c:pt>
                <c:pt idx="1">
                  <c:v>Piani di controllo</c:v>
                </c:pt>
              </c:strCache>
            </c:strRef>
          </c:cat>
          <c:val>
            <c:numRef>
              <c:f>'Questionario_dati formazione'!$I$30:$J$30</c:f>
              <c:numCache>
                <c:formatCode>General</c:formatCode>
                <c:ptCount val="2"/>
                <c:pt idx="0">
                  <c:v>4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6-418B-911F-F0BBD7510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40358895"/>
        <c:axId val="140353135"/>
      </c:barChart>
      <c:catAx>
        <c:axId val="140358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40353135"/>
        <c:crosses val="autoZero"/>
        <c:auto val="1"/>
        <c:lblAlgn val="ctr"/>
        <c:lblOffset val="100"/>
        <c:noMultiLvlLbl val="0"/>
      </c:catAx>
      <c:valAx>
        <c:axId val="140353135"/>
        <c:scaling>
          <c:orientation val="minMax"/>
          <c:max val="5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035889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156082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>
          <a:solidFill>
            <a:schemeClr val="tx1"/>
          </a:solidFill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r>
              <a:rPr lang="en-US"/>
              <a:t>Impatti della formazione (Area 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Barlow" panose="00000500000000000000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'Questionario_dati formazione'!$C$70:$D$70</c:f>
              <c:strCache>
                <c:ptCount val="2"/>
                <c:pt idx="0">
                  <c:v>Comp. Informatiche</c:v>
                </c:pt>
                <c:pt idx="1">
                  <c:v>Comp. Agronomiche</c:v>
                </c:pt>
              </c:strCache>
            </c:strRef>
          </c:cat>
          <c:val>
            <c:numRef>
              <c:f>'Questionario_dati formazione'!$C$71:$D$71</c:f>
              <c:numCache>
                <c:formatCode>0.0</c:formatCode>
                <c:ptCount val="2"/>
                <c:pt idx="0">
                  <c:v>3.3333333333333335</c:v>
                </c:pt>
                <c:pt idx="1">
                  <c:v>4.2666666666666666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D-4E38-88BD-7567EB6F5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925064063"/>
        <c:axId val="1925061183"/>
      </c:barChart>
      <c:catAx>
        <c:axId val="1925064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925061183"/>
        <c:crosses val="autoZero"/>
        <c:auto val="1"/>
        <c:lblAlgn val="ctr"/>
        <c:lblOffset val="100"/>
        <c:noMultiLvlLbl val="0"/>
      </c:catAx>
      <c:valAx>
        <c:axId val="1925061183"/>
        <c:scaling>
          <c:orientation val="minMax"/>
          <c:max val="5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5064063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990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>
          <a:solidFill>
            <a:schemeClr val="tx1"/>
          </a:solidFill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r>
              <a:rPr lang="en-US"/>
              <a:t>Impatti della formazione (Area 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Barlow" panose="00000500000000000000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'Questionario_dati formazione'!$C$86:$F$86</c:f>
              <c:strCache>
                <c:ptCount val="4"/>
                <c:pt idx="0">
                  <c:v>Pratiche innovative</c:v>
                </c:pt>
                <c:pt idx="1">
                  <c:v>Gestione suolo</c:v>
                </c:pt>
                <c:pt idx="2">
                  <c:v>Gestione acqua</c:v>
                </c:pt>
                <c:pt idx="3">
                  <c:v>Contr. Fitopatologie</c:v>
                </c:pt>
              </c:strCache>
            </c:strRef>
          </c:cat>
          <c:val>
            <c:numRef>
              <c:f>'Questionario_dati formazione'!$C$87:$F$87</c:f>
              <c:numCache>
                <c:formatCode>0.0</c:formatCode>
                <c:ptCount val="4"/>
                <c:pt idx="0">
                  <c:v>3.75</c:v>
                </c:pt>
                <c:pt idx="1">
                  <c:v>3.7692307692307692</c:v>
                </c:pt>
                <c:pt idx="2">
                  <c:v>3.9285714285714284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3-4295-B9BD-0FA5186A2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925053023"/>
        <c:axId val="1925061663"/>
      </c:barChart>
      <c:catAx>
        <c:axId val="1925053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925061663"/>
        <c:crosses val="autoZero"/>
        <c:auto val="1"/>
        <c:lblAlgn val="ctr"/>
        <c:lblOffset val="100"/>
        <c:noMultiLvlLbl val="0"/>
      </c:catAx>
      <c:valAx>
        <c:axId val="1925061663"/>
        <c:scaling>
          <c:orientation val="minMax"/>
          <c:max val="5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505302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4EA72E">
          <a:lumMod val="50000"/>
        </a:srgb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>
          <a:solidFill>
            <a:schemeClr val="tx1"/>
          </a:solidFill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62426953577399"/>
          <c:y val="5.5921286133056386E-2"/>
          <c:w val="0.58659095329449307"/>
          <c:h val="0.903876851851851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C0077"/>
            </a:solidFill>
            <a:ln w="127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'Questionario_dati formazione'!$C$25:$I$25</c:f>
              <c:strCache>
                <c:ptCount val="7"/>
                <c:pt idx="0">
                  <c:v>Fatturato aziendale</c:v>
                </c:pt>
                <c:pt idx="1">
                  <c:v>Costi di produzione</c:v>
                </c:pt>
                <c:pt idx="2">
                  <c:v>Resa produttiva</c:v>
                </c:pt>
                <c:pt idx="3">
                  <c:v>Innovazione</c:v>
                </c:pt>
                <c:pt idx="4">
                  <c:v>Motivazione lavoratori</c:v>
                </c:pt>
                <c:pt idx="5">
                  <c:v>Produttività lavoratori</c:v>
                </c:pt>
                <c:pt idx="6">
                  <c:v>Qualità produzione</c:v>
                </c:pt>
              </c:strCache>
            </c:strRef>
          </c:cat>
          <c:val>
            <c:numRef>
              <c:f>'Questionario_dati formazione'!$C$26:$I$26</c:f>
              <c:numCache>
                <c:formatCode>0.00</c:formatCode>
                <c:ptCount val="7"/>
                <c:pt idx="0">
                  <c:v>2.9333333333333331</c:v>
                </c:pt>
                <c:pt idx="1">
                  <c:v>3</c:v>
                </c:pt>
                <c:pt idx="2">
                  <c:v>3.5333333333333332</c:v>
                </c:pt>
                <c:pt idx="3">
                  <c:v>3.7333333333333334</c:v>
                </c:pt>
                <c:pt idx="4">
                  <c:v>3.8666666666666667</c:v>
                </c:pt>
                <c:pt idx="5">
                  <c:v>3.9333333333333331</c:v>
                </c:pt>
                <c:pt idx="6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D-4874-8455-2244131CAD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4"/>
        <c:axId val="1585050735"/>
        <c:axId val="1585053135"/>
      </c:barChart>
      <c:catAx>
        <c:axId val="1585050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585053135"/>
        <c:crosses val="autoZero"/>
        <c:auto val="1"/>
        <c:lblAlgn val="ctr"/>
        <c:lblOffset val="100"/>
        <c:noMultiLvlLbl val="0"/>
      </c:catAx>
      <c:valAx>
        <c:axId val="1585053135"/>
        <c:scaling>
          <c:orientation val="minMax"/>
          <c:max val="4.5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1585050735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A02B93">
          <a:lumMod val="50000"/>
        </a:srgb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600">
          <a:solidFill>
            <a:schemeClr val="tx1"/>
          </a:solidFill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1-4426-ABDC-A80F01BD7A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1-4426-ABDC-A80F01BD7A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91-4426-ABDC-A80F01BD7A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91-4426-ABDC-A80F01BD7A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91-4426-ABDC-A80F01BD7A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591-4426-ABDC-A80F01BD7A3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591-4426-ABDC-A80F01BD7A3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591-4426-ABDC-A80F01BD7A38}"/>
              </c:ext>
            </c:extLst>
          </c:dPt>
          <c:dLbls>
            <c:dLbl>
              <c:idx val="3"/>
              <c:layout>
                <c:manualLayout>
                  <c:x val="0"/>
                  <c:y val="-2.08331510644503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25000000000001"/>
                      <c:h val="0.13405110819480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591-4426-ABDC-A80F01BD7A38}"/>
                </c:ext>
              </c:extLst>
            </c:dLbl>
            <c:dLbl>
              <c:idx val="4"/>
              <c:layout>
                <c:manualLayout>
                  <c:x val="4.7222222222222117E-2"/>
                  <c:y val="2.31481481481479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1-4426-ABDC-A80F01BD7A38}"/>
                </c:ext>
              </c:extLst>
            </c:dLbl>
            <c:dLbl>
              <c:idx val="5"/>
              <c:layout>
                <c:manualLayout>
                  <c:x val="-7.4999999999999997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91-4426-ABDC-A80F01BD7A38}"/>
                </c:ext>
              </c:extLst>
            </c:dLbl>
            <c:dLbl>
              <c:idx val="6"/>
              <c:layout>
                <c:manualLayout>
                  <c:x val="-0.2416666666666666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91-4426-ABDC-A80F01BD7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'IT_Piena aria'!$I$6:$I$13</c:f>
              <c:strCache>
                <c:ptCount val="8"/>
                <c:pt idx="0">
                  <c:v>pomodoro da trasformazione</c:v>
                </c:pt>
                <c:pt idx="1">
                  <c:v>carciofo</c:v>
                </c:pt>
                <c:pt idx="2">
                  <c:v>patata comune</c:v>
                </c:pt>
                <c:pt idx="3">
                  <c:v>popone o melone</c:v>
                </c:pt>
                <c:pt idx="4">
                  <c:v>finocchio</c:v>
                </c:pt>
                <c:pt idx="5">
                  <c:v>zucchina</c:v>
                </c:pt>
                <c:pt idx="6">
                  <c:v>pomodoro da consumo fresco o da mensa</c:v>
                </c:pt>
                <c:pt idx="7">
                  <c:v>altro</c:v>
                </c:pt>
              </c:strCache>
            </c:strRef>
          </c:cat>
          <c:val>
            <c:numRef>
              <c:f>'IT_Piena aria'!$J$6:$J$13</c:f>
              <c:numCache>
                <c:formatCode>0.0%</c:formatCode>
                <c:ptCount val="8"/>
                <c:pt idx="0">
                  <c:v>0.17812695833816874</c:v>
                </c:pt>
                <c:pt idx="1">
                  <c:v>8.4412208425205984E-2</c:v>
                </c:pt>
                <c:pt idx="2">
                  <c:v>7.6084484159220145E-2</c:v>
                </c:pt>
                <c:pt idx="3">
                  <c:v>5.5267494487640713E-2</c:v>
                </c:pt>
                <c:pt idx="4">
                  <c:v>4.3446675176975744E-2</c:v>
                </c:pt>
                <c:pt idx="5">
                  <c:v>4.1311361262620402E-2</c:v>
                </c:pt>
                <c:pt idx="6">
                  <c:v>4.0320297087153303E-2</c:v>
                </c:pt>
                <c:pt idx="7">
                  <c:v>0.48103052106301492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591-4426-ABDC-A80F01BD7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873221216041398E-2"/>
          <c:y val="7.5067156759850914E-2"/>
          <c:w val="0.94825355756791718"/>
          <c:h val="0.72618461002682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Campo_VS_Serra!$M$8</c:f>
              <c:strCache>
                <c:ptCount val="1"/>
                <c:pt idx="0">
                  <c:v>Medie piena aria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Campo_VS_Serra!$N$7:$T$7</c:f>
              <c:strCache>
                <c:ptCount val="7"/>
                <c:pt idx="0">
                  <c:v>Resa produttiva</c:v>
                </c:pt>
                <c:pt idx="1">
                  <c:v>Costi di produzione</c:v>
                </c:pt>
                <c:pt idx="2">
                  <c:v>Fatturato aziendale</c:v>
                </c:pt>
                <c:pt idx="3">
                  <c:v>Qualità produzione</c:v>
                </c:pt>
                <c:pt idx="4">
                  <c:v>Produttività lavoratori</c:v>
                </c:pt>
                <c:pt idx="5">
                  <c:v>Motivazione lavoratori</c:v>
                </c:pt>
                <c:pt idx="6">
                  <c:v>Innovazione</c:v>
                </c:pt>
              </c:strCache>
            </c:strRef>
          </c:cat>
          <c:val>
            <c:numRef>
              <c:f>Campo_VS_Serra!$N$8:$T$8</c:f>
              <c:numCache>
                <c:formatCode>General</c:formatCode>
                <c:ptCount val="7"/>
                <c:pt idx="0">
                  <c:v>2.8</c:v>
                </c:pt>
                <c:pt idx="1">
                  <c:v>2.6</c:v>
                </c:pt>
                <c:pt idx="2">
                  <c:v>2.4</c:v>
                </c:pt>
                <c:pt idx="3">
                  <c:v>4</c:v>
                </c:pt>
                <c:pt idx="4">
                  <c:v>4</c:v>
                </c:pt>
                <c:pt idx="5">
                  <c:v>3.6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3-4617-9709-B838105B9653}"/>
            </c:ext>
          </c:extLst>
        </c:ser>
        <c:ser>
          <c:idx val="1"/>
          <c:order val="1"/>
          <c:tx>
            <c:strRef>
              <c:f>Campo_VS_Serra!$M$9</c:f>
              <c:strCache>
                <c:ptCount val="1"/>
                <c:pt idx="0">
                  <c:v>Medie serra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Campo_VS_Serra!$N$7:$T$7</c:f>
              <c:strCache>
                <c:ptCount val="7"/>
                <c:pt idx="0">
                  <c:v>Resa produttiva</c:v>
                </c:pt>
                <c:pt idx="1">
                  <c:v>Costi di produzione</c:v>
                </c:pt>
                <c:pt idx="2">
                  <c:v>Fatturato aziendale</c:v>
                </c:pt>
                <c:pt idx="3">
                  <c:v>Qualità produzione</c:v>
                </c:pt>
                <c:pt idx="4">
                  <c:v>Produttività lavoratori</c:v>
                </c:pt>
                <c:pt idx="5">
                  <c:v>Motivazione lavoratori</c:v>
                </c:pt>
                <c:pt idx="6">
                  <c:v>Innovazione</c:v>
                </c:pt>
              </c:strCache>
            </c:strRef>
          </c:cat>
          <c:val>
            <c:numRef>
              <c:f>Campo_VS_Serra!$N$9:$T$9</c:f>
              <c:numCache>
                <c:formatCode>General</c:formatCode>
                <c:ptCount val="7"/>
                <c:pt idx="0">
                  <c:v>3.8</c:v>
                </c:pt>
                <c:pt idx="1">
                  <c:v>3.2</c:v>
                </c:pt>
                <c:pt idx="2">
                  <c:v>3.4</c:v>
                </c:pt>
                <c:pt idx="3">
                  <c:v>3.6</c:v>
                </c:pt>
                <c:pt idx="4">
                  <c:v>3.8</c:v>
                </c:pt>
                <c:pt idx="5">
                  <c:v>4</c:v>
                </c:pt>
                <c:pt idx="6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3-4617-9709-B838105B96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10"/>
        <c:axId val="337985343"/>
        <c:axId val="337983903"/>
      </c:barChart>
      <c:catAx>
        <c:axId val="33798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337983903"/>
        <c:crosses val="autoZero"/>
        <c:auto val="1"/>
        <c:lblAlgn val="ctr"/>
        <c:lblOffset val="100"/>
        <c:noMultiLvlLbl val="0"/>
      </c:catAx>
      <c:valAx>
        <c:axId val="337983903"/>
        <c:scaling>
          <c:orientation val="minMax"/>
          <c:max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798534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331577750780743"/>
          <c:y val="5.6525993600018781E-2"/>
          <c:w val="0.48395962147681088"/>
          <c:h val="7.8104001209962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Barlow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'Questionario_dati formazione'!$D$22:$J$22</c:f>
              <c:strCache>
                <c:ptCount val="7"/>
                <c:pt idx="0">
                  <c:v>Fatturato</c:v>
                </c:pt>
                <c:pt idx="1">
                  <c:v>Innovazione</c:v>
                </c:pt>
                <c:pt idx="2">
                  <c:v>Costi di produzione</c:v>
                </c:pt>
                <c:pt idx="3">
                  <c:v>Motivazione lavoratori</c:v>
                </c:pt>
                <c:pt idx="4">
                  <c:v>Produttività lavoratori</c:v>
                </c:pt>
                <c:pt idx="5">
                  <c:v>Resa produttiva</c:v>
                </c:pt>
                <c:pt idx="6">
                  <c:v>Qualità produzione</c:v>
                </c:pt>
              </c:strCache>
            </c:strRef>
          </c:cat>
          <c:val>
            <c:numRef>
              <c:f>'Questionario_dati formazione'!$D$23:$J$23</c:f>
              <c:numCache>
                <c:formatCode>0.00</c:formatCode>
                <c:ptCount val="7"/>
                <c:pt idx="0">
                  <c:v>3</c:v>
                </c:pt>
                <c:pt idx="1">
                  <c:v>3.3333333333333335</c:v>
                </c:pt>
                <c:pt idx="2">
                  <c:v>3.3333333333333335</c:v>
                </c:pt>
                <c:pt idx="3">
                  <c:v>3.5</c:v>
                </c:pt>
                <c:pt idx="4">
                  <c:v>3.6666666666666665</c:v>
                </c:pt>
                <c:pt idx="5">
                  <c:v>3.8333333333333335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9-4D31-8837-F56D1DC693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4"/>
        <c:axId val="31579680"/>
        <c:axId val="31580160"/>
      </c:barChart>
      <c:catAx>
        <c:axId val="3157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31580160"/>
        <c:crosses val="autoZero"/>
        <c:auto val="1"/>
        <c:lblAlgn val="ctr"/>
        <c:lblOffset val="100"/>
        <c:noMultiLvlLbl val="0"/>
      </c:catAx>
      <c:valAx>
        <c:axId val="31580160"/>
        <c:scaling>
          <c:orientation val="minMax"/>
          <c:max val="5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31579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4EA72E">
          <a:lumMod val="75000"/>
        </a:srgb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>
          <a:solidFill>
            <a:schemeClr val="tx1"/>
          </a:solidFill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r>
              <a:rPr lang="it-IT"/>
              <a:t>Impatti della formazione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E6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Dati_CORMA!$C$5:$I$5</c:f>
              <c:strCache>
                <c:ptCount val="7"/>
                <c:pt idx="0">
                  <c:v>Motivazione lavoratori</c:v>
                </c:pt>
                <c:pt idx="1">
                  <c:v>Produttività lavoratori</c:v>
                </c:pt>
                <c:pt idx="2">
                  <c:v>Fatturato</c:v>
                </c:pt>
                <c:pt idx="3">
                  <c:v>Costi di produzione</c:v>
                </c:pt>
                <c:pt idx="4">
                  <c:v>Resa produttiva</c:v>
                </c:pt>
                <c:pt idx="5">
                  <c:v>Qualità produzione</c:v>
                </c:pt>
                <c:pt idx="6">
                  <c:v>Innovazione</c:v>
                </c:pt>
              </c:strCache>
            </c:strRef>
          </c:cat>
          <c:val>
            <c:numRef>
              <c:f>Dati_CORMA!$C$6:$I$6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4-49B7-B77E-73CB27C62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"/>
        <c:axId val="414170384"/>
        <c:axId val="414182384"/>
      </c:barChart>
      <c:catAx>
        <c:axId val="41417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14182384"/>
        <c:crosses val="autoZero"/>
        <c:auto val="1"/>
        <c:lblAlgn val="ctr"/>
        <c:lblOffset val="100"/>
        <c:noMultiLvlLbl val="0"/>
      </c:catAx>
      <c:valAx>
        <c:axId val="414182384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141703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rlow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Impatti della formazione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Foglio2!$A$11:$A$16</c:f>
              <c:strCache>
                <c:ptCount val="6"/>
                <c:pt idx="0">
                  <c:v>Fatturato</c:v>
                </c:pt>
                <c:pt idx="1">
                  <c:v>Rese produttive</c:v>
                </c:pt>
                <c:pt idx="2">
                  <c:v>Produttività lavoro</c:v>
                </c:pt>
                <c:pt idx="3">
                  <c:v>Costi di produzione</c:v>
                </c:pt>
                <c:pt idx="4">
                  <c:v>Qualità della produzione</c:v>
                </c:pt>
                <c:pt idx="5">
                  <c:v>Motivazione dipendenti</c:v>
                </c:pt>
              </c:strCache>
            </c:strRef>
          </c:cat>
          <c:val>
            <c:numRef>
              <c:f>Foglio2!$B$11:$B$16</c:f>
              <c:numCache>
                <c:formatCode>General</c:formatCode>
                <c:ptCount val="6"/>
                <c:pt idx="0">
                  <c:v>3</c:v>
                </c:pt>
                <c:pt idx="1">
                  <c:v>3.4</c:v>
                </c:pt>
                <c:pt idx="2">
                  <c:v>3.5</c:v>
                </c:pt>
                <c:pt idx="3">
                  <c:v>3.6</c:v>
                </c:pt>
                <c:pt idx="4">
                  <c:v>3.75</c:v>
                </c:pt>
                <c:pt idx="5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C-4D8A-996B-907A07862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2223103"/>
        <c:axId val="1032221663"/>
      </c:barChart>
      <c:catAx>
        <c:axId val="1032223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2221663"/>
        <c:crosses val="autoZero"/>
        <c:auto val="1"/>
        <c:lblAlgn val="ctr"/>
        <c:lblOffset val="100"/>
        <c:noMultiLvlLbl val="0"/>
      </c:catAx>
      <c:valAx>
        <c:axId val="1032221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2223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rlow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85-46FF-AC9C-FA9AB790A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IT_Serra!$B$5:$F$5</c:f>
              <c:strCache>
                <c:ptCount val="5"/>
                <c:pt idx="0">
                  <c:v>2020  </c:v>
                </c:pt>
                <c:pt idx="1">
                  <c:v>2021  </c:v>
                </c:pt>
                <c:pt idx="2">
                  <c:v>2022  </c:v>
                </c:pt>
                <c:pt idx="3">
                  <c:v>2023  </c:v>
                </c:pt>
                <c:pt idx="4">
                  <c:v>2024  </c:v>
                </c:pt>
              </c:strCache>
            </c:strRef>
          </c:cat>
          <c:val>
            <c:numRef>
              <c:f>IT_Serra!$B$28:$F$28</c:f>
              <c:numCache>
                <c:formatCode>#,##0</c:formatCode>
                <c:ptCount val="5"/>
                <c:pt idx="0">
                  <c:v>38358.06</c:v>
                </c:pt>
                <c:pt idx="1">
                  <c:v>37644.239999999998</c:v>
                </c:pt>
                <c:pt idx="2">
                  <c:v>32884.839999999997</c:v>
                </c:pt>
                <c:pt idx="3">
                  <c:v>35229.830000000016</c:v>
                </c:pt>
                <c:pt idx="4">
                  <c:v>37912.210000000014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5-46FF-AC9C-FA9AB790A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87224304"/>
        <c:axId val="187238224"/>
      </c:barChart>
      <c:catAx>
        <c:axId val="18722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87238224"/>
        <c:crosses val="autoZero"/>
        <c:auto val="1"/>
        <c:lblAlgn val="ctr"/>
        <c:lblOffset val="100"/>
        <c:noMultiLvlLbl val="0"/>
      </c:catAx>
      <c:valAx>
        <c:axId val="1872382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8722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Barlow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28-4139-87EF-61B4232309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28-4139-87EF-61B4232309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28-4139-87EF-61B4232309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28-4139-87EF-61B4232309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28-4139-87EF-61B4232309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28-4139-87EF-61B4232309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REGIONALE_serra!$I$6:$I$11</c:f>
              <c:strCache>
                <c:ptCount val="6"/>
                <c:pt idx="0">
                  <c:v>Sicilia</c:v>
                </c:pt>
                <c:pt idx="1">
                  <c:v>Campania</c:v>
                </c:pt>
                <c:pt idx="2">
                  <c:v>Lazio</c:v>
                </c:pt>
                <c:pt idx="3">
                  <c:v>Veneto</c:v>
                </c:pt>
                <c:pt idx="4">
                  <c:v>Lombardia</c:v>
                </c:pt>
                <c:pt idx="5">
                  <c:v>Altre</c:v>
                </c:pt>
              </c:strCache>
            </c:strRef>
          </c:cat>
          <c:val>
            <c:numRef>
              <c:f>REGIONALE_serra!$J$6:$J$11</c:f>
              <c:numCache>
                <c:formatCode>#,##0</c:formatCode>
                <c:ptCount val="6"/>
                <c:pt idx="0">
                  <c:v>8712.94</c:v>
                </c:pt>
                <c:pt idx="1">
                  <c:v>8641.1</c:v>
                </c:pt>
                <c:pt idx="2">
                  <c:v>8002.4</c:v>
                </c:pt>
                <c:pt idx="3">
                  <c:v>4284.54</c:v>
                </c:pt>
                <c:pt idx="4">
                  <c:v>4175.51</c:v>
                </c:pt>
                <c:pt idx="5">
                  <c:v>4095.7199999999866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28-4139-87EF-61B423230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Barlow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2F-4ACE-BB1C-42EC5AAF51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2F-4ACE-BB1C-42EC5AAF51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2F-4ACE-BB1C-42EC5AAF51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2F-4ACE-BB1C-42EC5AAF51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2F-4ACE-BB1C-42EC5AAF51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2F-4ACE-BB1C-42EC5AAF518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2F-4ACE-BB1C-42EC5AAF518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D2F-4ACE-BB1C-42EC5AAF51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IT_Serra!$I$6:$I$13</c:f>
              <c:strCache>
                <c:ptCount val="8"/>
                <c:pt idx="0">
                  <c:v>pomodoro</c:v>
                </c:pt>
                <c:pt idx="1">
                  <c:v>lattuga</c:v>
                </c:pt>
                <c:pt idx="2">
                  <c:v>altri ortaggi</c:v>
                </c:pt>
                <c:pt idx="3">
                  <c:v>zucchina</c:v>
                </c:pt>
                <c:pt idx="4">
                  <c:v>fragola</c:v>
                </c:pt>
                <c:pt idx="5">
                  <c:v>popone o melone</c:v>
                </c:pt>
                <c:pt idx="6">
                  <c:v>cocomero</c:v>
                </c:pt>
                <c:pt idx="7">
                  <c:v>altro</c:v>
                </c:pt>
              </c:strCache>
            </c:strRef>
          </c:cat>
          <c:val>
            <c:numRef>
              <c:f>IT_Serra!$J$6:$J$13</c:f>
              <c:numCache>
                <c:formatCode>0.0%</c:formatCode>
                <c:ptCount val="8"/>
                <c:pt idx="0">
                  <c:v>0.22904230589564673</c:v>
                </c:pt>
                <c:pt idx="1">
                  <c:v>0.14577361752322004</c:v>
                </c:pt>
                <c:pt idx="2">
                  <c:v>8.9018023481089573E-2</c:v>
                </c:pt>
                <c:pt idx="3">
                  <c:v>8.6667065834463319E-2</c:v>
                </c:pt>
                <c:pt idx="4">
                  <c:v>7.1873151156316109E-2</c:v>
                </c:pt>
                <c:pt idx="5">
                  <c:v>6.504553546205824E-2</c:v>
                </c:pt>
                <c:pt idx="6">
                  <c:v>6.1123316208683151E-2</c:v>
                </c:pt>
                <c:pt idx="7">
                  <c:v>0.25145698443852282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D2F-4ACE-BB1C-42EC5AAF5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71-4B79-A238-82E7B91F89B1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rlow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D71-4B79-A238-82E7B91F89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IT_frutta!$B$3:$F$3</c:f>
              <c:strCache>
                <c:ptCount val="5"/>
                <c:pt idx="0">
                  <c:v>2020  </c:v>
                </c:pt>
                <c:pt idx="1">
                  <c:v>2021  </c:v>
                </c:pt>
                <c:pt idx="2">
                  <c:v>2022  </c:v>
                </c:pt>
                <c:pt idx="3">
                  <c:v>2023  </c:v>
                </c:pt>
                <c:pt idx="4">
                  <c:v>2024*</c:v>
                </c:pt>
              </c:strCache>
            </c:strRef>
          </c:cat>
          <c:val>
            <c:numRef>
              <c:f>IT_frutta!$B$47:$F$47</c:f>
              <c:numCache>
                <c:formatCode>#,##0</c:formatCode>
                <c:ptCount val="5"/>
                <c:pt idx="0">
                  <c:v>588653</c:v>
                </c:pt>
                <c:pt idx="1">
                  <c:v>585879</c:v>
                </c:pt>
                <c:pt idx="2">
                  <c:v>590804</c:v>
                </c:pt>
                <c:pt idx="3">
                  <c:v>594668</c:v>
                </c:pt>
                <c:pt idx="4">
                  <c:v>565262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71-4B79-A238-82E7B91F8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629665600"/>
        <c:axId val="1629668960"/>
      </c:barChart>
      <c:catAx>
        <c:axId val="162966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629668960"/>
        <c:crosses val="autoZero"/>
        <c:auto val="1"/>
        <c:lblAlgn val="ctr"/>
        <c:lblOffset val="100"/>
        <c:noMultiLvlLbl val="0"/>
      </c:catAx>
      <c:valAx>
        <c:axId val="16296689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62966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Barlow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5-4BEC-8414-A2C2E56D5E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5-4BEC-8414-A2C2E56D5E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15-4BEC-8414-A2C2E56D5E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15-4BEC-8414-A2C2E56D5E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B15-4BEC-8414-A2C2E56D5E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B15-4BEC-8414-A2C2E56D5E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REGIONALE_frutta!$I$5:$I$10</c:f>
              <c:strCache>
                <c:ptCount val="6"/>
                <c:pt idx="0">
                  <c:v>Sicilia</c:v>
                </c:pt>
                <c:pt idx="1">
                  <c:v>Campania</c:v>
                </c:pt>
                <c:pt idx="2">
                  <c:v>Puglia</c:v>
                </c:pt>
                <c:pt idx="3">
                  <c:v>Calabria</c:v>
                </c:pt>
                <c:pt idx="4">
                  <c:v>Piemonte</c:v>
                </c:pt>
                <c:pt idx="5">
                  <c:v>Altre</c:v>
                </c:pt>
              </c:strCache>
            </c:strRef>
          </c:cat>
          <c:val>
            <c:numRef>
              <c:f>REGIONALE_frutta!$J$5:$J$10</c:f>
              <c:numCache>
                <c:formatCode>#,##0</c:formatCode>
                <c:ptCount val="6"/>
                <c:pt idx="0">
                  <c:v>161228</c:v>
                </c:pt>
                <c:pt idx="1">
                  <c:v>78249</c:v>
                </c:pt>
                <c:pt idx="2">
                  <c:v>58279</c:v>
                </c:pt>
                <c:pt idx="3">
                  <c:v>53729</c:v>
                </c:pt>
                <c:pt idx="4">
                  <c:v>50844</c:v>
                </c:pt>
                <c:pt idx="5">
                  <c:v>192339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15-4BEC-8414-A2C2E56D5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Barlow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06-4ACB-A4D0-968D8331BD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06-4ACB-A4D0-968D8331BD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06-4ACB-A4D0-968D8331BD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06-4ACB-A4D0-968D8331BD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06-4ACB-A4D0-968D8331BD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06-4ACB-A4D0-968D8331BD1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906-4ACB-A4D0-968D8331BD1A}"/>
              </c:ext>
            </c:extLst>
          </c:dPt>
          <c:dLbls>
            <c:dLbl>
              <c:idx val="4"/>
              <c:layout>
                <c:manualLayout>
                  <c:x val="0"/>
                  <c:y val="-9.27662045491067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268044619422572"/>
                      <c:h val="0.171335441836004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906-4ACB-A4D0-968D8331BD1A}"/>
                </c:ext>
              </c:extLst>
            </c:dLbl>
            <c:dLbl>
              <c:idx val="5"/>
              <c:layout>
                <c:manualLayout>
                  <c:x val="-0.21944444444444444"/>
                  <c:y val="-0.106679035250463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06-4ACB-A4D0-968D8331BD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IT_frutta!$I$4:$I$10</c:f>
              <c:strCache>
                <c:ptCount val="7"/>
                <c:pt idx="0">
                  <c:v>nocciola</c:v>
                </c:pt>
                <c:pt idx="1">
                  <c:v>arancia</c:v>
                </c:pt>
                <c:pt idx="2">
                  <c:v>mela</c:v>
                </c:pt>
                <c:pt idx="3">
                  <c:v>mandorla</c:v>
                </c:pt>
                <c:pt idx="4">
                  <c:v>castagne e marroni</c:v>
                </c:pt>
                <c:pt idx="5">
                  <c:v>pesca</c:v>
                </c:pt>
                <c:pt idx="6">
                  <c:v>altre fruttifere</c:v>
                </c:pt>
              </c:strCache>
            </c:strRef>
          </c:cat>
          <c:val>
            <c:numRef>
              <c:f>IT_frutta!$J$4:$J$10</c:f>
              <c:numCache>
                <c:formatCode>#,##0</c:formatCode>
                <c:ptCount val="7"/>
                <c:pt idx="0">
                  <c:v>95696</c:v>
                </c:pt>
                <c:pt idx="1">
                  <c:v>85683</c:v>
                </c:pt>
                <c:pt idx="2">
                  <c:v>56278</c:v>
                </c:pt>
                <c:pt idx="3">
                  <c:v>54939</c:v>
                </c:pt>
                <c:pt idx="4">
                  <c:v>41749</c:v>
                </c:pt>
                <c:pt idx="5">
                  <c:v>38718</c:v>
                </c:pt>
                <c:pt idx="6">
                  <c:v>221605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906-4ACB-A4D0-968D8331B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Barlow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'REGIONALE_piena aria'!$A$6:$A$25</cx:f>
        <cx:nf>'REGIONALE_piena aria'!$A$5</cx:nf>
        <cx:lvl ptCount="20" name="Territorio">
          <cx:pt idx="0">Puglia</cx:pt>
          <cx:pt idx="1">Sicilia</cx:pt>
          <cx:pt idx="2">Emilia-Romagna</cx:pt>
          <cx:pt idx="3">Campania</cx:pt>
          <cx:pt idx="4">Calabria</cx:pt>
          <cx:pt idx="5">Veneto</cx:pt>
          <cx:pt idx="6">Abruzzo</cx:pt>
          <cx:pt idx="7">Lazio</cx:pt>
          <cx:pt idx="8">Lombardia</cx:pt>
          <cx:pt idx="9">Sardegna</cx:pt>
          <cx:pt idx="10">Basilicata</cx:pt>
          <cx:pt idx="11">Toscana</cx:pt>
          <cx:pt idx="12">Piemonte</cx:pt>
          <cx:pt idx="13">Marche</cx:pt>
          <cx:pt idx="14">Molise</cx:pt>
          <cx:pt idx="15">Umbria</cx:pt>
          <cx:pt idx="16">Liguria</cx:pt>
          <cx:pt idx="17">Trentino Alto Adige</cx:pt>
          <cx:pt idx="18">Friuli-Venezia Giulia</cx:pt>
          <cx:pt idx="19">Valle d'Aosta</cx:pt>
        </cx:lvl>
      </cx:strDim>
      <cx:numDim type="colorVal">
        <cx:f>'REGIONALE_piena aria'!$F$6:$F$25</cx:f>
        <cx:nf>'REGIONALE_piena aria'!$F$5</cx:nf>
        <cx:lvl ptCount="20" formatCode="# ##0" name="2024">
          <cx:pt idx="0">90371</cx:pt>
          <cx:pt idx="1">70007</cx:pt>
          <cx:pt idx="2">54232</cx:pt>
          <cx:pt idx="3">39029</cx:pt>
          <cx:pt idx="4">25314</cx:pt>
          <cx:pt idx="5">25208</cx:pt>
          <cx:pt idx="6">24588</cx:pt>
          <cx:pt idx="7">21523</cx:pt>
          <cx:pt idx="8">20135</cx:pt>
          <cx:pt idx="9">13298</cx:pt>
          <cx:pt idx="10">10460</cx:pt>
          <cx:pt idx="11">9072</cx:pt>
          <cx:pt idx="12">9036</cx:pt>
          <cx:pt idx="13">6304</cx:pt>
          <cx:pt idx="14">4808</cx:pt>
          <cx:pt idx="15">3055</cx:pt>
          <cx:pt idx="16">1934</cx:pt>
          <cx:pt idx="17">1205</cx:pt>
          <cx:pt idx="18">1185</cx:pt>
          <cx:pt idx="19">86</cx:pt>
        </cx:lvl>
      </cx:numDim>
    </cx:data>
  </cx:chartData>
  <cx:chart>
    <cx:plotArea>
      <cx:plotAreaRegion>
        <cx:series layoutId="regionMap" uniqueId="{0B5780E2-A3C3-4737-8D33-795EBA031390}">
          <cx:tx>
            <cx:txData>
              <cx:f>'REGIONALE_piena aria'!$F$2</cx:f>
              <cx:v>ettari nel 2024</cx:v>
            </cx:txData>
          </cx:tx>
          <cx:dataId val="0"/>
          <cx:layoutPr>
            <cx:geography cultureLanguage="en-GB" cultureRegion="IT" attribution="Powered by Bing">
              <cx:geoCache provider="{E9337A44-BEBE-4D9F-B70C-5C5E7DAFC167}">
                <cx:binary>1Hxrc9y2tuVfcfnLfLlU8CBB4NTJqTog2a3WW7b8kL+wZFkBAT5Agk/w19/dlp1IHSczx9dTM1Zc
TtRogAAWsPfaa2/mn/fLP+6rhzv3Yqmrpv/H/fLry2IY2n/88kt/XzzUd/1Rre+d7e1vw9G9rX+x
v/2m7x9++eTuZt2oXwjC4S/3xZ0bHpaX//onjKYe7Jm9vxu0ba7HB+dfPfRjNfR/0/bNphd3n2rd
pLofnL4f8K8vz2z98c590ncvXzw0gx78jW8ffn357GsvX/xyONifHvyigrkN4yfoG0ZHjCAWI0rQ
5x/y8kVlG/WlWRzFTGDGRPTYiuKvj764q6H7lxn5/3qxG+4q/7XxW/P6PKu7T5/cQ9/Dyj7/+xsD
PFvMY/vRyxf3dmyG/UYq2NNfX355mO5t8tiQ2P1idjefV//Lcwj+9c+DD2A/Dj55gtLh5v3vmv4E
0tWoqh+KEDoSPKSU8VB8/uHPEMLsiGERChzFvzc/Ho5HhP7djjCd78bnoPsBOvu1/lzoZLWG7Qhe
2fpONT/yHoVHEaGchoQ8wiCeo4SPUIhRROODC/R8Pt8N018McwBXVh/Bwn8uwP790Y3rav/OsvyH
Fo8cERKHghL++4V5YvEwPeIR3DTKvxhE/PXRX+7T5/no70bqcT1/9D+ACJp/Lnxe6/v9jfq6Sd+y
/P8ZPjQ+ingcMx5Fz69QeISjCMeUfn3WIyCfJ/D9Duig+wEc0PpzwXGm1eh+JBxheATOBxgCxd8y
bPxIhJwi8D3PUfkyj+++Jof9D3CB5p8Ll+Subu+aHwoMOuIMRRyF4eE94WGIwBsdWK6vU/huTP40
wAEo+/afC5Ubt6dKjX3x72qAvz5p9fD1GP/PDVnIjsIQhzGPwWI99TD4iHDMBd1//pSqfZ1N8Mds
vhurvxvrALYbd/Rv+OenItnJXXX38YfaOSqOwMgxDpbsMdQ5AI0d0TBmEdyr383gU+y+Tui7AfvT
AAcoQfvPBdHbh+Zh+JG8DSLViOI4ot+Og/ARDyMOF+7A7D3O47txOeh+gAq0/lyobJyGeDDYr2rV
dy+2+99+IHkDm4cZhR/+hVxDuPPU9FEIg3jEgdw9N33fnNZ3Y/b3ox1AuHFHb4+2PxeKZ3er/pFX
C4PEgBiLMfrduD1FjYAKBJaR4wOHdQYy0lh/N0wH3Q9wgTX+XKC8Bmnu4ceKCugI8Qj2/Sssz6Uf
8FiUYgzKzxdx7oCD7yekgXN+N0B/GuAAon37z4WRvOshWgVp9kfaPHQEHikSEQv/gjkgjkMKF+y5
zftjLt8N0DeGOIAIvvFzIXRj+/u7H6rM0aNwDw5H3wxgMT7CNOICAYKPP89Ruhn38/l+feGw/wE+
++X+XABd6YfaNsOPDJQioN5ArBFmjwg8Jw3xkQBRlWDMv5i5Ay8EE/q0n9F336I/DXCA0X7FPxdG
53cOMldfD/IPCGUpRD8RotFeGf38c0jrcEhAUCXfvkOP0+m/G6DD/gf47Jt/MnxspfsfiQ8+gvQQ
gT/48Y5ADPSUwEFyQoAgxGIgEE+j1vPP8/h+XJ53P4TF/mQR65v6x0oKITkSDFgBRs+TqpgAYUDA
t6MDS/Y4ge+G46D7ARz71p/rlry9q6qHF5/+179t/0P5WnQUU0Qgl0C/xdfiI8qZiOGvb7ubZ7P6
bqy+PcoBZG+PPv3/Lsx9OzH/aGMe/c6zb/yn1QkUsqpRFCH+hVof2DUCasMepa/MAJqfmrdv1CQ8
n823axK+dHv21f/LNQd/XY/we/FGCkFL9rnq40lJwt+3fq1lOOj6ZY++SQset2/3CSpDCGhtT/Da
D/Jsd58d4a8b/6Tnw10//PoS2BuFGhIRC5BPBeExYDQ/7FvYUQysOxacEYIppiE4p8a6ofhclSK4
gLITUGMhwcE4NPV2/NIUMhZCRgrCLUai3yturmzllW1+35Evv79oxvrK6mbof30JLPLli/bxe/uJ
xghH8AiQdXkEA2IMw71o7+9eQVkPfB3/VxWO07K21kvBxiplxnSyVLPfMTvwRFt+BYUXTPJo4Nui
cFouJL4qw/lmtZxJMhS1NFU0ZFC88alu535bD/TdtAYm9W07pW5pxEmhJ78J4rZLrdZlal1dST0M
wSvVrShTcas2vmUf1iGe01A7fzJEa33uXc8y34gqmX0pNpVQnWx5N8sidOeVK1+ppndQOsSqY+Lb
zdizaRfR8tKYopG+blw25rS/IM2UznP8hnE/3BZN/5Gryu4GE0TbKXfNSemrQbJWTFeqLqPjtgjQ
yUDdOSqnRQ5qVueY16Msi/mNW4vjvNbBu5iRORNh+WqdWZuYpm6SpqjUhqGZZIWL0Q7NuUqDKjyJ
q77YknV6DXNQb2ZU44uoHPk5icYuqTjLyBh52YjwTT5GpXQqFsd86LuU8EglAXXzhrPe71w1o6x3
xSUi601Bg53LqUSjgy+OvYb1Rh/asDRXK+0uuCJMskj1qedTwmpmkxLGlZq4IPFt/9Gu+hjNfE7n
OKBJOKJVWvS5D1VJPrX1JkcllV3BN2he7wjv8duAls0JXob33TBddGyO7/NmJDD98XUJ+dEkH9iD
r4tOkq7pNtNkUdIITtNRFfjEmpFvw74VJzbopyQXsLa5ykVS+rJJOfN5SoqgSizzd/1qWknc6mVf
2QnOW1snU2N52rZtJLWLTMK7ateKlqRet8erU0PKovoWi0g72cZFJK2acKrrVqql4XItME696q3E
c29gQ4iWeSzqJO7WIrOeFOdiDvtUmKqT1i0sqTDsEOcEv629Qplol0rmhRJZIOiQasandMwZTgyt
up0bmmjbVsTIeq2CVHdkkHVpUGLKWCW84vHxgFS/7R19iHMMq/HslViplk0foivXYlbKYOiWhC3R
lguFJOr4w+SaJetR87YZGnynRLHpnN3xNZLj5ILTdom7a8uxl5VwbbIGcII74uPLqJ/PVVH0V2ip
w3QOcZD5cCplPscPsy8eDGyanCqKUxOtHvBa8jxZC1tvYK3zzeyFzThlo5x6rrLOKH4sPOq3DdZD
LPM1lLwKdcpbXcuIOJeR2KZudX3Shrh8TWzDMjEXfRJWrErXqRo2usDzxjC6nK4RGIXGIbOdleGb
1ozrrlwNuvS18VsSTPpE90UacrjDc6jrdAqi/HLkhc5w0PWbrp7thsLOyGAc21EqG6wbEAj7jXN9
fO5XXdbSMx+ndLTR29b4+ixmBZOULYPsXD2/I8tYpvUYZaLD3SUcUX8Sw9q25YDVVTzbC0zZICHr
HL8aaDPCfTbNTtlOSTsM8/u618Nu4LRJNFzmTd8OU1YOoz8GC1ilyxIUu3w2gOVajGnVDCSZdXdO
fLgmXRTBTZ2QkKS39QUprNh0wRylT2v6nhn5e9t6p1XxpbLy91//df61XPNznd8fn+9rM//47cbW
8Odvv/KXA+399e8j/VFPuPeRvxcXHnjdxyLQv3DJf9v4f+avMSchxBO/V3/+yV8/yu1PHfWXLo+O
GodHYOWgMIqB3AyUKgY1+dFRg0QWhvuEDoFaUARMDAoOvjpqcsShpg1ypjEhEOvsHehXR42O4kiE
+0gnwtATgp2vi3+GIhTLfsNVg1b61FETzDCJOZzHCGZAInbgqEvw/W3FPJIzC8qzKKpURpZhlq1n
XLKlnd4+2ZpvPI/Amv70QB5HMQ1B+MBAEZ4zg6UYl855gqSGJH+27l09LmKcugFbWdTKy3bJXUKH
VoZBWNSJ0CxMYhO9JqObk7VWdWqRHRJlx5OuDEaZLxOSaxgT2bGOyDFWjWyHsk6CqWilqxomZxSX
8u8Xsp/nE4az3zgKJFkQBPvHKAJUnzIcusQialuNJfgytm3JSrKWhW0qpobv/v5R8bc2DcgZlG8x
jgUOP9OtJ3QqDodW224lMvJFMqhcyNWZ0wYxvlHhNCbeTU2yNvimj42RRdHChowdOylyfz0qHWZ9
KMAbF+Fx3DbBWRU2FZV69EtGxfSq4aJI+Oh34GPciV9wk7FJjx8t1HxuinCpksioKAOWlGhcuTeE
DicNjYbN1A6F5KabZKkFOOvA97LxQo5AB2TJ6lpqixiQg/WM8LKXYuYyjzjfdjVOsAWYvRowYMp3
QeSB3JE5UHJeI3Pr7GSySaN2M089kmHvlyRcl/GqDto+CcxZPtrTtkP3SDl3qtv6xC79sDV6SRY1
XBbFtMHjNEvOzW4tg+PJ2VfD0r0GufTNXM4fCAk+RLbFWzUHq5PYrW0GhDvK5j6sbktn/OtRM5aG
U4OyyQTvytB+Koap3i54BNJDOw94l4X0Gvy+rRFPiAoDGUTTNertPZ/aCfahiDdxzGfpFxqcz8Re
jXHzIJrl9YorIARAH5N5jgppI5ynvWjWK2rn8mSq50KSeCRJrTXJUz9Sm45oZidlUwxZFTiblcvc
y7735aYq1KVTgmyLaVgudGfYjpDZbMlQwa9IXbYmmOQ6hWyX8wm/IiW7qGp+VhKUbyuaF1nN6HSF
RrgufdsZaf1g36y+jE+Ftm5TL7x46PjY7RY/j3A26vUkWDlLhoCNHXjUejmLpnncmBKzzVzB3uF5
WSQfo6t28WTLjcIbrWp1GbZdl2Kq8nTQ4u3cda9LoXeoHOlrL2jzIa6nYgskdtzmeLCJLsv6RrkC
y9LxW1ValbgpeB2MptrCxrdXpHPkjNNxeVO34fVcDQguBK02itWVSkSFgFKFvw062ITOsVSLZdoQ
hT7wsRzO2sY5WZSlldPcqmMWq/NyFEPSYufSehBs2ymRp7xrpqwJy2oDhhHonVjRpZ5rm5kgX5O6
E1gqFVgpfP1hbBq8IaULdp0Ny7fLvJrjuGiBlZV1w1MdFU5WeSOyNlZuBweiOW599FbVTZFanr8K
o6XY7CO7i9hOfZJ3JXldF1UvVxo5GSmBEuRDWbbGHmPP35O1VXdT0IR1WjrfHUcBXo4dWsM3TrTF
NSU1Srul0g+VMOu5mbow4452r1lXbFG4chnYVkuNkqjTY8Lx9LpqaHwTjWu7WVH0G8SK5mMjnDkp
HFnTseLzljftdNzMYbk17Ry80T0cNb6E4cbGJDodZ/+mUHaQJGC3M4nj7ZAXOKUGxdu10iOWtSnG
d9y0fJv7DucSzqvukm5hKumDme4Qg+lHrSJd2gDD/WDXlme6R/iTartK1gTrd2NM4EJM7anPQyS7
YX3gtr3GRTgl1Nk0Wmie2AhCMhsJfVqXqrrm9WITE87DZZlXQNWb5iQugyZBIxdyCXOUTIQA7w3j
+LQNZiZRX78ypM9PKzBI78LZiDOvfJMtirlt0Zk15c6/6YPFb7Sxp5rSORmNLSE8wENqSkElBudw
PBoIgngQeuko/601+gOvo9uq0PS057TI+mgKZSfiKzpWc5Yr+jbs52Yze6zSse3cadSF5ZjgwgLr
E/28QVFcnIzMQZzk2iBBjt0YbEsvTbdIZAq1VcbT1MNJgcHzWEm9Ah9U/VRumOjDVfp+YJf9aF91
ZFzT0NGEjWzTTey05gsBZg2UAKzTit47TU8UX2lq0DJv14b8Rrvh0vLlnI51nuC4m6msCl6cdwNR
SWOmOjPaTmc1RZciVPZcAeRzFxSJo8R+iNaxytYarwrCslAkeY/aW8/aHmIs2jkZQ6xoazPCeTCV
dGwZM7x0tbRLUZ/qKMi3cVcpMDerv50CatIGc54OSvWnwvHymM+D2ZYmb44nNQ9JQSAKEl6djxrX
Z9XK47OphWNfI7Brhszp2lfhGcrjh0CsTE7MGhm2Nsyivrn1DRztxA8TSTGbdVah0FyUqyukYsYD
8eYmg6jFpXmD4ZpRsNFgplDSz9GcloO/myv+qesKvfHRWBwrrTeIBcPp6AaWjcyO25JEl2FFbtey
HrI5jleIYpr4gtRznNUiBFeItpHWSHpjdnidg42quDumSxls6hUirqFsnGRh3cEjQvMqbjSiMnDC
nPM8t2cr0/FF4/I+KVtxzxoCFKsk40mls3x2DxAUcYAlpmDtCL4w4djDFW9GcG9Nk5LaowzxCWXV
OCTagz6yjvWF9xBE56WOkhnpZsMi/bCM/cdwLTO91zSWdRxPx5YUr4d5is56Qi9mkwc7eOXlPWo9
2rB1qVIVBAAq6/HGWnvp4eidEAjYOl30QBriSCI10wzVasiUi9U2JFMPASx4QF/kUVoUJDwL54XJ
aK45UEMGkXkZPUyeD6tckLEsaRdsNiIu7Zav9XIsYu+3k/DTjq3+BjekSfrWvZ5yfRx7yk77NtqI
ukirstYXgtQyUCoxvo+TRfO8SFDsB6Ay43jSEqCf46pvTbiYTR7AeVShgcvprF9lGIevOh4aMDE0
tq/qgj7UDvZlbPqdonTqpCdBLMP5oimW/BSN1l4velK7QpjptmJqV41KOPCeawVubwwk8UMN/sMu
Z2wwr4auO1vzfNi0NYV7C8b4zISkPV365T5qFySphk3GFUhcYdFMMvTd/M4CN7kdRJ1nGC9uM1kx
nuI5vyh6cPd0UR7gUWynGJouxhiDNfVXAebXrBkvSiuaHSuKOBmL+VVfDstl7mwutdfq0lRVmQ51
KEG4axOuwBlOwOwy0sIF6yP3dqj7TIteg+rU/VbGxfEi1AqWCi2pKJbwAvJvfTqZIk6nkq8yohGV
tG6m+3W0AkjinhcxzGWb61zWbKRpX3GS9gFecVJWC/hnDTTCjkGf2amLJe7ZnPCmEluqugfurLv3
/dTtgKXUCZ6qLqs9jtbLKLCEbQcdofaSDcGQdXQtrsDgvzXrUm7gIs6ptdMVH9oorUUgwLhpIZtS
1+cGa7qxFXibptXsvMSFT+ue6t1gjZfRMN1Z1q1yiOtFVqBOJhCF5JlZArRdqeEntSvjrCPcnwLd
J9lSAWVZcgLX0zsLhrglbFPke7UC3MzG+rg7iSrBL0Y9luCmTHXqPW2BxBmm5LrQ+K0vHDpeQeG5
Ei1rzrxbLFSVR+KMxZbubF6xRpY5wdfdPOWFDGh1RXl9Uk0hed3kmiamF27rPDAXanL8US1l5E5C
7yhNwRoUlyJYyld2mNqPNezILXHAVjhT9Vu4O+VplNPoMl/FcuqmogOTE/lT3w1s1wRDudVVGZ30
OSIZvBGxHs9o7RPQgewGpBnw03GzQgDhXouudR/yGmm/FdYWb0ijplNhjNhZANvApKlOmxI0WzlM
I5DtPGb0POiFvvVKA2PWEEVcj9gv20K0w5bvWZqMegqOBPnlA+n9JGF32OlgW5OCENV/HF2xJm0f
5Fe4zavMLsPIQPZqg5O2G90NxfW1D7vlOJhGBpRc2Gk7WLC6IJeFQbqX2SmEWoEHKRD29QJ3a/VW
UOOzKTSsA3GHLKCQ5vTi70PCfXR5EH0yQkUUERDNQkShsuNp9LnOM4R38YClr9p3y54IGUg7bOdp
oUlU4Q1vAp0y8MNJkbfJ3z8bcgQHz6YQuUPYC2mGfXYcPX82vLQCxfkrPHtta0ykceUH8JjlNehl
yz3qjEvmvCzSHFjM46q/JGmuHhf4mGh4KgI91YT+9T9Rl54NtH2w+xed+kOh6v+dBPUsMfZMT8KA
wV8LUM/Scfv8C5T0QPfPaSLMIScOOSJIi3+us2eQqfmaJmI4YpClCUGWimKG4Qx9VZ/iIyjbIqA9
QX0d1KYwOH5f1CcaHYHuDvklhpigFISo/0R92h/TJ8cYCpMo5PEjeNUGxCx4eRByWE+PsY3qbh0E
J7LQw3xqYnTHxIyTaiD0eCWmT4oIF+dP9ubLGXqanMKg0xw8Ft5TjCOoaIfSDUiREbI/4U/kFBLW
pQvxgMCpDP36pp05iLF1wNs4FbkRYzpNvWFnNods04Ux3MaX65zjSJZh2HSnpgnANtKcVG5DJ8dp
lvcxXpIJrXrdhcCsshb29hNWBLyXKZWDHIQrhN2YKvbollcW0eNWuK49Qb2uIV6hpm2yuJuWtCzL
nJ62JSjC0rSkfafU6D8Fk6FdsvZIp6pEogPT10/vp9KAzgGK9koSIorZXRmP2teQbivzFGLalZ1g
wYA8RH2V0121ivB9FIyr2gacgcsyoCGMRsJr0jHNekFhDeDj4E53JZtMApphQAugzyXQ4KX02qd4
dTo+LaaJuSodYkiYQVLFhfNuyMG9vgJTnJMU8iRiW+NxvDaQI7kkSnGgT2DGbusaXQbdUvRpsKr5
vNV9sykcmyCxROf4fd3UfSgj24f2ChILkDyoKrsEr3tKPc2GGQKkM7SCH5GcmcVscYHL2xk37N2C
gjxriAOpMGrr9pa33F2ihs8fxz7UvYyikudprldYqJ21aCFy8aT+iGxfz1nYgdIqK1oUBgI1gjko
GxBmHqMygM8dLUQ6BuBNpe5QGcsVMhqQ0SIUyGMZRxsKalqb5GzPVdtwyNZxrmgng1J045X2fppe
9zWHZ+as7m5RZIuEdd43Ce1puA8X4/XE6MFelH0fhCccdLebOLRYb4yCSDDzfW7uUT10XC66i3RW
BhVQlwU0Upd06xqidp+aLN12nUi1FskKAVt+6UD1mT9x6hZMT4ToDLjZUK2oPfForO1mCPuxTsZO
m/4K4qH2Fk0G/rMMQsB+Cruw3wy6IlrJKdZA0uHRvjMbl+dNmQWxyN1V2WNaXnV0BCef+3ppm4Qs
TWG2w0DhfOGoRv016L2BakFUss0IyUFC6HyFurExoNmQojqL4NjDKWTl/tuQMuxHiuSXD/mK9QSU
kZgyLZCAkfN1ieMydSUkMGlStRCcrpCByyEiBHmnUeMuKoEXfAhVoDzk52rWb1pI1gTvXAfR4HYt
JjjNVK/t7aQnRrOgm2snQdiCVTd0H/GptuXXTdvoArx83/W3PlrCJs3Bn6ZwU2yUzjwelmz0SkCO
dgqhfwBBHdraeMHlm6lycFUQSF8G0qC2Mm/joXDl1Qz6cH0D/3cLoMSu1mA3hh5ecsuMEFqnhpn+
RoddoHcdhHs+7Tzl8T1kAEycQhzco20Td/BuUB/o3yqHxauB2DaC7DPQZjNaPGwijE/KErtNoFb+
lpoQMtxz1Ic3qoM40I4YnXe+Oi5ULTsESXdESFJ0zqRkAlHJAIHQfbyryBjKRuWQMMVs3KwqekN9
OR1HCrAaIKKgEIEnwMDiK6FsddVFKEjGmkOYyla9nNIS52+nlY8uK0mg42tGmpuG1r91Np8HaTXk
I1E14N24Tg0Qaj3C9mt6UYA1rpJOhPPrBoMlrDSxn0idg/i3IHZd2fq4XLTbxCp6NxkBic6mCNNx
xW9bbh9qAPo87oYuLUJ8HIA4uvVdm+/iZvzYDPUlhVc+MzLMRYpyUBCNMHLuYw9BCCAjIGM5BLw7
cV6kXbC8mfWwbQdUbPpCgzau5/h86vMBzsO0HV0uA69xJnqsJRvtRdxAqv0953G7SJDbL4Qp3vKa
Zjpc16RSZMhiEPdkaXT7HitMk7J824T+lENpYYKwOhlXvmWo6E4G5lLHynDnRbepXH62Es5lGIIz
oON6qmxfbepoNXLMBagJ3VLKjg6ndADlKBzNK3Bhc+os3FkV1icQhF3lZuUbsFXRuzX2NxQkZznU
DToueghxc7K6HdDLnRpAY9R2Pcvz6UO7BjZxTaRk14Ug5DEGOe5y5okQIJiqkW5BGper4Cm1Y6oI
/QT/S4BdgKvjRhMq2772t3kJBSlJXgBKxYyQnFCzaXFwRoy6ocJswPWv0glvIHxxAwgKvO5CyLyb
okxmSHJu0ET5dYdEEEk6dOehYieqbMTFmEfXqJ3mpKjhMOVifDdN8TWoXoGEkoWzQUTHE28g11Cq
C6JzsNwL5OQhPt+q1puMlsTvvK+uoqCoU9yTbF8Uo05EUEYd+EnwVEHZ6F3Qio9m6pdZhoM2TRJO
DOoZEBhI0AXW+VrwBUsMxieL5uoa0gdQm6IG1Ek39MOULNw3d/Owgm0K2rgO0naZqkyvUV5B7Dt1
kDuo5u2Em+h4bph541E+1zBVxWGr3ay1DJl6L/yq4Gqs/SgDPOo2LchYnrh8aW+aIcZ3oqvVBxG0
LUtY7ESZYd+egenwl65vm9RWEX8f8wafgDjT3BV57/CmLjzouLUph8y3sGeLU6mKo/JYsTKvpTO0
NdkIselN344BJJPMDGkBSNAHWT9DEj8Hh3FeqLIC46hWlaJl6m+XYsAgOxfxh5aRLrNQ33oN+icF
P1FO04Ytnl2OWNyhqKsyroIQykC0rcotxsqyj//N3Lk1Sa1rW/oPtU7I8v2x7bxnXaGggBcFrAW2
JMsXSbZk//oeCXufXrD7sGJHR5zulwqiqEpn+iLNOcY3ZqWqdNFd6fBrkD0aoAoa1QKtcrgoxzFb
5srf2rJmI+3jFDXhWzkJtkOPqKZ6WIl4TYtxqxXjMquBMyjoplEK10jxiYl9wuNsgYjAWzRwtFt9
jctYvFLZuQctGj/XPWtpceipos+NdsHvCO3xoZnnZNdISx701qKZ46PJj/PSx5VdTPuoSWSPnPn8
S0kXhebb00uhVF6XeRPvjXVu1zWt7Oos6BX7ogwjxADAIBPNJpQYZfqcj9AZq3WGvppZoqb7iJWi
7toln6pB2fGQGjW9naZ1OzF8N9QFH6IzFYHtxsgqbPtNs/wRFel6jK2MPkxjFHdYErtuq/skgJvp
u5vyOMjkg50zMAV6duzQLKS0lZ4EfZ/78jiVqayEntyJJ0afqaZBVoZgzRksT+u08cl9JKf80jA9
vC1C/io6Q3fWLlFX0cWe1Dz2DyKB9On67GixLh7Thim2MzGJXozlbI89tq8n3oMpmSAkl6janwWI
j1OCBfTkJibPIh66A0fljuVQpGjUpb3mEzHHfo5LVDvdcnZm7qFvqex5QbH9PJvZY6ea0NCn6bdA
AwCe7rYIT8XC56qbYZNJnQ9lVQ5NdC/VTC+ZnbeHlolO70gpBUgxrvUfU2EthGu79OcCDu7DFsrD
PBiozcr0qm632eLRjp0CvkFAbNVQgPkxIpvbFYMkX1YAWR+osQYdSzl25zyKS37Kl6jchbErqpLo
rt5MNlxtrmkdRt9+xZ5qo6oA/nHMfYDx2qKrKADv1bH3SaXX1D9j6ZlFhU0oPbYQT1H4tmY+bZCx
jgvZ5gLShTA7F+eyUlaEC++gDEu2uXcujslSK0nWk7RUXl0j3UEzH38s0ekMX5OBZ7RmLoMSuGQb
XBFb+vcjZnIlUBazDD5VQuBhrjl3b4tlKu5jk0eoZ7rlDVpK2lYbyf2RcthUbRGaAWDVjMUaSMrQ
Vx214cXTaFnwQBftt0xT3NJSr+xTk0dpbU3WKFhZcI2nxIz+MJMuEvXiaXkc+6aYwR5A118mreop
XtYvo2cj1FzVLjASMhYeM0+K+KKaQphT5tLOV0E2Q361W/rcuQ24VlDlAElrMfmljWL9gvxzUred
tpdZxeHS605WdoCG3+Xyj3Fy0bSDqrHcpUNJSI1DTc/wdvxFpj2vShN3eyYcVDSqGlJ1jY8OW2K5
quMFi/pAJvALTKwwBma+NMl+QbnTPLa4/LC0x6yoV4k+HXBTq6o4mbQ4MrhYO4478wTj+bNdhvWN
yFynDt5LmwJCzF0N57+797wnZ4eV+m5u57aeF/GeZ624YlWProXe0odFmKgyWDWPZTGxwzKn/D7B
Kv6Y+j7fswIGKGeNeJf6qf8LoAYp0e6sjJM/oDaPr2lG7V0w3fJMgOodgce9+86i0TW+sSG6f2cC
cKltDGL/HT4jST+coFua5oA1aNypfr45dDQbAVUyf68cw0a9lnTYA9JEpb/hbp5zj8VpCm+2JWTH
tKcoNEA3tGbXdtzO1+/4VwtLYBcnUTSCU+DpMbBpOdN+id0dbTmBkRKjU+ozp2o8MuT0vxEuTFWB
Et2uAhUicL5B1N+hrcwWSc17NN6ywVM7p45hE9/sra2MwLF1+MDfYS0esuygMY/qvpv6/H3D1+2b
LEluKkfp9qipeUQHact6wrvdl1BQa7p0ERiIiag6ODKXVy5RK5LMDfRaFL3EhlMkuFqjqI0w2xtn
ZLpzPUr7Y+eJeoJGu5QVSRqFH3UjFrAmLZsYZlgEo6/zQ6hNHrY9m6SDuNaJP6dhW/d6TsbD2orE
HLwmrTv0E3x8+J7sdkOiz7z6HCxmNaK3vCOuz8+r1fBbs26pxwGPPLS95Eu2zunb1a/bpbMWbhmd
La+AfyTrnq6SsapBhyGq1hRLs5cDVbvA4uY1btT0EbiQq3qTxG+ieJ726drwM1BlcelHGuOGtJ1+
mb2NSvgUIVnrDV7CtxRL0Qul+VfdBOy6S4MiuGV2gXLJTJlWFhrC69oUwIKZHOM/DHUA7xw2OJQB
HRrQ0AY0qE6N13Zj6myNWA7EtHAJVXeDCycKxlVI4avGuuGAI7e1gv+3Y443VWLgIZB0tq/Y3PTZ
ehM/zFtwJ0MmAMv0hoDWwffd21I26h7SvHjR2aoekjVMFZCXDWe/uOa4LBcO8fMwxUBm9jxTs0UD
ZFAoGKrkn53t7GHpZhH/AXxDfe40gRvQrPkXDCAMlxH00FH2/XCmphTpPofJHlVWKbFiL278szM8
17BW4SGc5yVK3265Z8tpZK5/dQsuej1gHbvzihJRoZ0W6AJRTF3VOtHusHWupLtZCXVkUzsJ2JhK
PEuGnmjPFcs+dVHTzTVEG1heoAhsI2Eyuu6UM7VFB0xdzL/4sfDTnUr9ltfFCpvh3Nq2/9z16/SZ
Er29C3TeVBUGUho8RqhLcfZaYu590q9NvQDeSK5Krf6gZdG+ttmI4gd7KCwAg4rzG4ozixs1b+F7
EEHEPbO0mXdQn81jiHX0EfIUhdaf+uaai5i/Tjp/wf5NsXN4O/zp55y29diXU4o7a7WfFcipi297
9OP8u8CVdgv+renY/4F9YWnPnpD8uYijZdxhtTTvhJolJKw2lm09QXM5be20mdqJcbmQYpv2LSz8
F+FIvhcaBAajZdS+zmPRXWQXgWIyPG0+u/FmJcGcjtAp8YVAbAh+jLvzHBf965IxnR7aDc5bTVwO
aUCtbWj2UW6tq0oXd+0OFiO+TljUoVO0CWQspyPxKSQdNhgzD5Ai2rKHGFXoloWamTQaL9yWbqwH
35o/8Nso+tMFpUakuvGjawm/9nbkHq2DVKPao3fDi4wptqgdaSa6HLoxT1DZr7bbJ1Yn74rIbjV2
JvwYnskYN2+5bHiGYi31bcfC9+V34Sm9iSdM6PhcFM2laXpAe6XMWHcWPKXA8JU32K2rjOuZjrWG
8LCdOsuCEjW0wXF41I3EyWCR3OhatVu26WtXLj5n4A7BTB/ifASBm+tBETj/urFP2VZCn1nLMH7s
kxTnaoxLvIQvOL5GUjN9hWhNh3cx6y0r0P7G3TsTrbj8xo2FO7l2xi5EZLfiDQY/xerepiWbvug+
hwajOSTWf2g5ELBwkpiT0IJmbUR310oi0l0/5XzYlzr2EqA7ocBx01mG58Cn8SNJY7wASyVO0w9x
JwbCoq+EtKk9eGAOap+NDT4ciGX8TDn4SQHPaKLsuKbbBM3LmxInalYGH8nZGK/vcJ0gvY5jPzyS
iOL6Q2mL9HUyk7YfuxzJi6oZ+Ta8o2zuwjOWy0YeLUWK4J4kBjdli3Zd3es1JDKt10LO6iHC0qPv
llnNryj8rXvfZyAu30WWAvrxQz7cNrSGu+NMk3yqTYEIwL22G96o8YBqHoCk4l0BbJ2zM3RAMtW9
dmuNLd32D9JYrChg9uAFFgEwMoStGLodGEqe1J6MgJ9FNuAjhi7B22ds9gEFkmkwUyUdsGck+o5k
q6uMCcl7EQqGLrWQJ51GB9Xnm35J+AI8539Q1vbQ2xKA+Y6nedXTlW/Y7KQdHxPfR8DaB5t+/L17
8CsvS4uSJUWCIYagdvEc3vDWv1gH0jespCLGXcvi6bEPMQhQp5csVEB5jTjE0azd3xhu7F8Oit9F
VjtDsi6HLZP94legmEaGB8VTleVk/Aj5bqE1x93w1aC9Q1RjS+HU2mmqCqBgDfqenpDDCqmlcl5N
z53XcqzLhaZ7yUB39IHqwxpP6afJF87v0tajNZ62EZv9Cjq9R+PiindJRpa3+RQBSIum6OIGEpld
mUmj/walvb39v7hAOJUUNmkGFLqgLP4+d+2v53QjbIywfawVemCBe3sw56ZV087GaXgyPvH3ce77
Wg7N9PJvXs0yguOMqTo3D/XmRf18NSc8aovoAW0skqGwVB0QCNK0X9t0RANRwoKSf3Mtb6Ndfvmw
KFqLMsfg3ywGc/0L/2x6YedFQ0ZCXok/bOBLITuR8hLklo7VxMviTqspfwRIOl76wpQVBHzb3DA1
Sw7EDT4C4Buz+W/e2K88My5BBD0Zph/swoLlv5yKHiClmrChA09k4anQOjzJ1qBcRKwCtcHvz/uv
EPjtYAnNoW8WcN/wPP183suVZ8NgI6RBSo3mqu3GeK7L0CR/Q07/+qEilsNoyyOIpJSVOO0/H2dd
NinxTIHNpEDtUM8S0e3N0AKZhpSBveH3H+vXGxmHY7iPWAyLFEZA+Ysr36+R6LEeDdX4feMRQcB8
WFeIQMcCxFRbdXa9iVDYGKAsb6ixdr9/A9Et2/fT7QWzk8LVZUkKTzX78f9/WZ+EZyKoGzyP+n6a
X1vbbWQvk8RlsCBJ84iaI1n2xDYj7ILWqo986wYCjWeaIejlQEfBGTdQTBxcxQfbtAB9eJ8X494B
G26quJBCIpYVJ0OdBA7yXjmsH/XUeIEeY2PbKcTS52iI23WAANznXbXSgdHT2Iyk3aWzw9r/w5dJ
F4eNFkbCrQZNYnhMDNq0gSWQGFlrEuynolkTce1RyLIHOBHZiPxbtq4nA9TXPXU+4CKWNkTgldWA
DRXWDezBSQZsum6heOGipzjzdua9PgQqbluv5/g6LGRQezXw9Drlcf7clCu+O6V5mlbGx/lcJVjx
oqOn6W0nli2qAbZovHlkLcXRxQ6XEuta87kZw8jBgEY3sMdCCE5cPt/JQpXfaNxiq8Q5FqgBOGyG
y+wyzl/7kneoTNq2fb8Ztz3nZAUsQ1iCt5B2HLYUg/7e3QkzYkPv8gVFiCtI2E5tuq7z17RLUEUP
ZTuTt0HG3J3XYcF2b+e0hDgxxjLaDVsh9GGIEU28iwWUpD3bpn6tkhIlFSIDLaooFRc4UdBpxJEE
iXPJ4eZsJ24bgjySDtigNbJCMPS+1yPpBFz7EoaEhIOIHaRU24dATy7yVF9D7nVWOTFBvp7LdZz2
y/dXmEWCg8wwaORusB6MVgALWZ5g7n0/CTk+dA4f3OCmGfBmN9T4svZAwe2TC+X4EeE9B/MGwRAo
zb48CKRPX1lscNdICp9jJX564M71es9HxWHrk+IzV+Heyh7eQtbL9SHKEjSQnZUrufyo0oKXy4AL
C/qWTItGPCzk38DRsue1UVFSNUWepDuu+627oG3q/27b+wV+QIIESwVKqBLLbpohh/Pz4lRmSo0x
OMRKWIGavoGp+IzPiHWqSDihdTS1D7KYcQl+v0j8uvhGCCNhm81xfIZy4tdqgnn0h7zwMLw7AIFV
QyAt7wZ0t0+/P86vVQuSkaBECnxFUAbTOn9ZDWFFtSWDelj1SSGvcYQyHw/vzfbtevNxaQTSlL8/
4m05/2shAZgBElqEAyMOfQOUfj6jUHKTxcnBVElM8vdtGemvksZmOrWyTHXF+hytcrchpHXlWzR8
cHgMv/3+LfzLjlOCtQG4TBMANCAFfiFaPJ6ioG8g49aK8jGs3I+7JsRfy9Xgof79sf7lBsKxUpzj
Io1AaGCC888ft52bPjFAsYDcDupLmnIxVUnb4RvlMoxVborw5w/k4d8/bpahREhi8G3ImP983K0E
wNrrDHaYL8LTsKI5goCXP0csAmsSp+ufiHHhzvr9UfFA/nJ5EbVKgClhGCXiVjT5FXrDXtRnlkce
JYnrHim19rIm1AwV0tb9uGfJkP0pchW+pWKI/kyJW7qaycJ+tm0s3J4U6/QnGyS4eTAk6VXB2Ft3
Iy+751wv8buxz/VdGSA6Ipu2yPclPOLPWjDqdgMvCnS/EN2wAyJoO9ZCjH7HmmX53InihtIgWnLB
OKx02DFfrp/jdLETckpkkndYNOH8TNnwxTtOpuMWsXAGM9EXTyHKsYuswjTiw1AW2gFZTybMuK0y
kuv4mH9ve8G2NqQe4W9p+C0652cHqWr+WjKH1cHyYhsvfkAEDi5Xv5ATQBgspm0i3VwBIBYDHORb
+45IL77ff9d8SIxy/16jBUcYf1nxCk03iv6BuoG/QcQ4gru6eUc1kgZcFnsL6hNUz6w1WlFmAVYm
PRIJ2M/K7amx8Qbco0gAkWwjjtTB9rufFqOLg9gSrC+9l+TRwrZ/G77rM21jtqqDlfqndP1N+BIl
fbSpdvggwGcgBSP2jex0EY6p6pKpjnvwNlG/fOu6OO1BiywN9uO1oLa2OdahO5tKCMmpStxuNOOc
nIYRWbQ6Q9T3VbR9nx9WPZensDXxBzsK/z4tsOHvCpKl44UMcXrtTZM09drKQuyRMrdHI2+3NtD4
5AQXGYEnMXDsTKtMXFIXwS/matUGaGz06fXHUo24BU4xgvpIU/7QamQievtxbP3tUpUFtuqxESiT
fvw8DJqiuVKBaYV3wpkiucuhJH4I6RDvkDsM48mtW5ntVGfJRwLb5AX5FAVRJ6F8+wRcRV37iAwa
wiSSzHuH6vOYrmWK+EjpHeYbBK5rCiSf38seuvDBaMwB2APO0PpeeBCxdRcwameXArwhNXBA3Mw/
sJTNrHjLfe+a8ZjpAkJyB9aXQZUeW1oZPCMaxtjt4kqkREDRZmYor8MawvH3T/6/PveYT0sxpgyA
YBYBWvx5venByZUuYIREU0L8qKAjKvI8uHHrv3w/0H8bX/r/Dh39acDNT+goBff7l9P9L+nln//C
xf/hV//BkWJWaZpjRvNtHlmUQxL7J0da/kd0myVSpsAp0WYVKXblf3Kk6X/A54Tvm5YUikl8K3H+
wZEmMYYFYS5djv9IsWGD0fw3Uszfp538vPUnmGuCcSOYPoStIc9xpL9qCBZgNtl8gciM9Ns5xjuu
YdN+3FrYuitAtzMv5dsFUxBqQ5SsIglya6DzWhfpwI+Dwd2F1LU4t932rovt48jgzc5meUs0XrSJ
omFPtwnLf8+8/zQje3jKy6lhFZ8Xfoiher8p/DJWSGaiHyHyXBbm89aWn/gWl3q3YvYD6I0t3EMc
fuKFQL+7kVVdSl92ri4dRwRstKEKyI79YaHLnPtuUxRTETBhHbYARprIUtET/AFMBCmDhfcwKqR5
YnLXcoGGCLBItWmLulF/VDGw8x6WHnyeBmMgUqvqrBD3iWkVYnNLgxMwXHXg3yaFYRgZTFCBk1ot
GlZJ4tHndeGUGcSI28K+iyLfnWlM+WMYQR+maB32YlpmCBXJVzt+nVvr7kqwQAe1IAuc2a65jv3n
Zmv9VaX9elGyw/SILQxXCjdhX0IL37fzGaHYV1RzwG3FcKGjfxun43wRiJRBxVPJnk+J3m+sY+c+
zj7IKSO8olgqj7qj8fum9c/DgGEhlDbTQynmZS8IxqzArcprxzt/UGIc8W4LRAxmgA31LLTCbqZh
ArVi+rLFatwXfRPXmJaAdpbIG6PVb/Khw+SGEzM50I0o8XdbIjG0Jb/5LER7+JaU9kAAi+KOrGl+
GqLlBqn4O6C1fqmiKe3ubI6o5y7jdF4q1sRNVU7cwp+yxlxy46ipoB6AiEgL1p6mRMaHqBBPM+yt
Xb6Fd5jK+LqG+5Gp9VMHbTbtRPQWJnL7XkAGx50SwXaCpoX+mnrAMtO3Fg3Grt/mixOFrbosBaeU
+CdiHT7eSLdDiP2yn1r/rUyG5MPsivdmiOPjMsL2Dm7pdxMUkXv8HR5aI5tVVhkAjgrNOr0kUxft
G8vueI9czGbX7KBSEm/INSyk3gaQhMOIwTRRxJ8cjcRulNLDorGGPSLx0t83SkPOhTnJTi51FBit
ADcF7Kl4nKhjJ+jMX0UKAXzemMatFw/085rnAnuajR7UQrsjGOr4vLR6uECkOnvwqCf4maHKky2/
z/h6TzyHX7wl2QWI1XhoaK5RMwSPWSvdApcxKvgz7sC5WiPs91AY1gBOlsTrc94gJAxpI66Swg/D
LU5prkuzQFmfu+Qz5VHTVOMNmbvV/XWWCMjYfBth33NRN4KST8DFyYQqHNIIZnVYc9lAQH2awBEc
0YP5R2uLtCrYDPcO0wjO4L+RMmTpHoSHe9RruT7EPI/eFF0KMIxsy1HluHP7Aul6JMPUqe2m9Rsm
B6mX3ri4Gua0Z/sFthmwCchnBphCnY2+qWS8la9qQoe9Zuj0o623bzgv8itw97irZ5eY0+QaCtet
W9HbtvRN2zbPUg3iMKO1egj5wG+2ef8m1oXZrS05L877IwakVMlMEKxKkkss02eu5FA50x2mwnf1
uMRLJSTbqRJsMLBHZMgtXSobtk9AkU9lFvLdjPkp2sz3DbhUkBLlI8/yJxk+R0W+3kj//Bmimt0J
PiIduW5veTpsdQE2hAXoUXNeXMMqHiFrrddtSMR3ZO8kYzybXruntoRL2cBM+CQoZBIo/+klcxCi
mtliSAGs3iosgmSwwMQfYPIr+EGAmKZxm2GtSVJF6YRwr2PrhjzW1l3ZBnglkcMTILzyaWAlwK5I
p6/WA9nqI/yDDZitRLR78Ld4vgSwdCRWsiM1Kj4mINt2RHp2NSkWjr637jokqTytWE5PlqBBgknd
54+CYkgD0AH12ekhO6W4B+/prPyXACKy3pJZ73z2Fum89C0HWbYbQCO/UVQY4AqKXlF+YzwGWEyi
J7kfbOPOYMS2zyDDio8JC1HdFKXpKjgndTvPiFvSCZdJQHHWxO8wL2IWda/Iuis6Hg7FEpnLDKL8
yjMCgxv2MH5t617WfFzvgbLS+wT3zlJN07Z8BYVizii/semkUtc2m/2pB7h02QQ1x2TFRK+iATOe
uJi8Evj0OKNDWSKetMWvkNKyE+RvWKZ8/QCNnj7xhNi7wTT0WCpjW4Qaoi+IKIJvzy1EOCjJ9lrM
nGE3auR5xF/fu4PChkFZOH9IZxTTVMNZTK9aJkiGCrnULDHP2NTuyIJrtYUxqbJsBi2iRW0h753S
PKw7EGt9NUXTeDBbPyD9gCQzT7d9ROgK7JwvSN6niJsNnu9Bn80vww3W9G6KqhIX9q1dyPxe52h5
MXAJZQb7PpwBawMQ6A5c+blfY6x60HueZhy0glmdo0+mj1q+k4sHctfx5P0K3WtvN4X/3/i7KMdw
K96VHkOapMOgB+RwbSeg7BpD4kN8Q0GM0/QDZimtF8TqGqS/Cnrf9ayWkTrnCs0iY8DOLFK4Rb6B
xLKbPzM8280QmQbhagCEKbP0sGU8XLBdEIybgNtjkmIf9dQ+oPuT71wD1iWkWj2rfFB1TzDZbFIo
V2J8GXOJ1x1Q9JjWeAxAak6pK00tcz8htJIU52SOxTVtl+y0ZgIJTRIqjJ9qDmzQqsozP4KMJP4M
5jepo8CfJsCi5wEO/b3zN8YFPeH90mOeF0Nst1IzRr0RtNm1QsdWAdN8Xo0+ygTYVWbAd/EOT1SE
mxaUd3uEuUqAcLsTAZNSLOGaNGB92oIfUii00doW56nhERI9vsZ0q2LXdK6rGsUR+AsW0Ywe8dst
w8AwYmd2b0rLjrPtsFhgfTm0UsWHJbwjKHGrqStJHZb0qW3V16hdPoRCNadt9ID3Iyt2nufqJnvP
+z6UuKkaOHJ2jOpMhQ8w1li9NKlBGbOdm8DokVmMtPKZuILswiS5EpHaHn5MBf7qBecEEsUYL0fM
uMqQV/fmrkC+M7d9UnHTIVwpMECqirmGV4TH5zFR/P2N7ql6tGegMst7Qww9Jxjg4SGNk+hhxkpR
lcwg1dCPsh5CeMdWjmkKW/mC0RCk7ggeHIy0m/RDZzB1J44XUYdMuCoBDnOBr/tmBKYIp3uUb6cW
jMYGZXvvexIdHVCTM3N6H6SNn3KUOpBw7PgQEtSMek2gc4/D8jJO2VfTAc4iyDidUsNSACVsFW9R
yOa+4nQiCIZstnxPgWwaAqXdYGDMKc4wXSAGzougimJ3jW9fQQd1u75lOxgBycdY8f46MRB69Yzh
D9cMwXPsC8Pyin38pYkBD6cjqj2MsnBHgArNu5D1T4Rt4tKRbnnokuQTt5a/X6e4OQ+9KOs8w7gA
cCH9SY6J3zsM64Lo7UvMhRvNVqNFSXd2KtcXw4mAqVYAYR3mdTguSVPeA6yMa8zZeS1y+S3bmujM
qBiOBKkSED9C7FnxMTRs+DKu9g2+W6ga6bnlSFrh+Q5xkWcOBzFLs2jfteNdYcWyy0d4IG2JkzAW
mI23tFWylbKvkNvO5/l1hCLq6fy+hzaGCYpqyirSYhv0mI1xv4G4/BDlwd3FuFBSL7spKlEMk2TG
YEWWV1kBuAec8FLBCBmA72RZDSrVfsZMgr5CxludXbk+NXH4iE+yXABegxxYDBc3MVtfWlSDJ+TF
PjoV7EErJGPSAoW5BkpXSauviCnxa4FBCjUmjgxPIb2BIQXWwiENw4UF7aGHrx9IWgxnpZEBmLP0
KZ3X5QlBk9MKAARZAN/vAK5iEY3Mp0HqN3rk8RvcGJjJsaIUQHofZTH8HfMQ4emsmmn0d7AdCnyC
OQ+1ZETuQ7vtmi19i8ETvRGPvcIbLDf1ZEzb7yIuP2J+xgBvauU1H7ep6vT7CSM9VNKGO5gheHmy
YjJMuaNGri8UI3n2EcfwR97wY7kWf4Ru7fZTNJ/nILaDDXhQeGaz+wIt2gzU5oRyLdpFU4G6YYTL
wvEgz9OwG5dBfraRQ6dF8g5kecfrifYnjI6ZP7V+Hmo75cijDFMWP6Y9Ojo2uuacd2RGQT6aPaEy
QcqlaJsnmsfftNu+UcCc+Jsy+VuyJeE0ZHBiiftzHGCxsK5/8qJodqD53oQ5RXhhJeeETuZ+SWJZ
5cO67AZNpgctG8wc0M0riJLlAkKn95UE0Hgwsrhmhn1pM3QrfbEcdaNClWLKBX5bvTBdNldMmEzr
cvJmqluATGcSMKWnw2J0alR7x1Qx7FowCgfIi/EnqQe2m9nWX2fQXYdFTjh3HnMG5u1NiiW0ijuS
7IYxW/csoDlG7Icg1RI582DXW7ZhjLpX2ruHJugDFt8K9fpLaRe4/9TutwzI8BA/IHqEGWQChL6K
M1GzTBAAxrTbpSRh1ymJ47kaVYOklXdsR3WQO8LH5Ycd/98mRf1/HnX+L/Uq2FG3AXn/ddj5f37/
u7t/1an+8Sv/mXeG74K5bDCAfgSU/6lTYQ4f/jYp/mQF8D52m60HBeufOtX3P12KccgpzdIyAgHx
nzoV/nwZfhJQRIzxq4Aj6P/dtD14FwWwXry1BKkM+os7VKK7yNz/Yu9MlixF0iz9Kv0CpDApw/YC
d7J5HjaIm1sY86iAAk9fHxFZKZ7uWeFSm5Ze9C4kItzNLhcU1fOf8x3GATuzt4/drEV2xRmv97qb
Lq2z3wxMfhkP8VkcAbke48M2M9n++w9WgDReXZLAIxi/ldOZpsxTnl622fS9GNohIoPy+MP3cPvX
nO3//ED9Nbbg/7+N3/78geTFBfhfekG22dgPPzCph8EfElKqg1fd+j3eMdOJeTonjzhaPdx05hzq
4EuCampbmD1m9ddDw738n2GGPwvFHN03ERBzCbYeYbjbf//hF2iXVlVYLrydzlj+Ys5TRhjVMp7/
/nP+MuLjWtrIoOTqDaZgP8vRTWyifMO/2A1aKy8nJ8ku/XhyyRXq+vvf/6hfPpAn7E3AxdXBSNsz
f/KvQI4sxmos8YZ3lh9qRqVFJpaH49//FEf88s1hgDL5Ufb2gKDt/qSeFqYiiNviQQfEUgH+Ks2D
6pLmOwxxsliIJxEbXo8hV17s2R2TSCFmECV4GQAyZ9s21zSzg6zdMciJagWjSrGHZPwFprTCbiyP
zpQ8ESb3r5TBScqyyemm8WRZu8p2872byxu11M5XUmnxG2g4YrUks/e8tPMbs1S3iaq6AwnO6kab
ivSBk4Fgim/ZHOm2o5zZZn/AxGijMhZFlKRaEZFumg5yqZsgGVLvgv1weiGqHNVCmyznm80LJXD8
1LnCMicDa3FIsDhurPzI9sfm7EC1+07Up3heixnrOCMUgCOmPziXOmSYYxNbeBdSFzgiuGksqKmF
EFNPMhRSyBeskbdVb1bHhh3AbnXNKQQaku3txuS0bRblcxlrhLpinNmykrfKJIngxUsSAj7z9j1+
ALyiSeTMyfqi5XJ9inkFHk2nNu+djZGV8/WQnbSc9ViUndGexq4yL9qZk0Hc4Acl1+Y/LhoRWTZa
MVoXnjNMzMRyJZbfYcSrKxBLXX0Tg704WbK9gKuDOVCbfGJYCI4fnRY330Z/rDmHghkn4U0MGjF6
IPZXElQ7LLiqwkx0XugWpOKwjg5wTwR/y6wWMIWpU1eXTS20aEz4tK2YUUJEn3FW4cDKP6u8j8+T
xwEzjaHmBaOEL4iPtHwe3ZzhYpPC6MPijtYdGhmf2+fT5WnGWa9OIZxNefy25n2XBGY3+Ad0fkKd
akpKde1bNuHNgWiKf/RNbY0hWM1EXluvKmJ20+161YvReZYJdhyL7PoNw3y3idI204ERJ24dB25D
8uWp1rsYQaJaOd97TpUZL7nKyu8VXrAdwl519i0QCfAAVi3UutGs9qiJXRpkfYyzigXLibQx7Y55
B0gaGz3MMruoTmPWqdsFRPjZMjo9dBd3vBtSuwk7zFmcZORH5cRfoJ9kpEv2jGy9XqZUPZg+mvDU
Xg51RypD89RhBMGww3kVh+mC162pWuMb8Xw9yLyMqCcJvqI/c4561UrtBLt43/N8FYzxdlqcJOEW
Ybnuaq8Lc9Wvd+WWK6xLsg414M7rWhVPDWth5JMqjuDRyUNjqiIUTnaUjv6Gs2zBOpP30eoh8DlN
UUSMEqGuGVN1MbSWuTONFVqaVOXLaOryyIA1uS9iXF9w6JA2xsTxJ+aJ1cdg5CHfjnxTZqzfdmWG
E3+Y7y2jb6+1lmG2xSx630NMZOQKg6d3Zhn4dp8d06GY9m47YRcfGPV39iT3sufAb1g3rlqLQIvL
OlB5i8PcIy7btMmAtiYiq7WMe0dz8qhwyysG6W7AoVTD3is/0F4fWq3C75a2HHpGQjYYpmIDSmRz
6TKy3wmwZHC7khwvlzbCABrAl/k9krqlWg4wDKbBnXUgBYRzz5MkDwbnjSBPrfLo89wexrgBflK0
NvvSpD40ahou464ug1rn8TbF6EMW99XHmuWfG3QD3lS5Gy0AsAOCflDUU33ZD83LiHszcI1ivjUT
43nSwD46MWPiqeiGM8MUnoS1wUmuIRJLWfB4ARAFQXpVuySgR5OQvZFMnrFzkVRu9RzfvxZnk0v8
17PDaYLFyVH7uW4Sfw5Tt3T3fmpfxYmfLYGrG4gmhYrZkisrbAu7TiJOwWaEJhifCfTXp4KpW9AM
ZEXzVfMicgrefoLecWVO9hv5UC2Y7D4BWOaJC8+Zxj3TZaBQfnHLSOneXt5j5JnDkvv4rH27erDj
kh88Gs5LY5DqJrlyO+Ouj5Q1P82dSk6QMvm+WapOabZAnVixISZO2X6frekSTMRlkTKWm4zOhBY4
ha3gmdO0kRhCOx4BrgGBSjsjlIvkKnNqLG0HtFg9XQ8VLpvCzka1M611P/Eng6Wu73ne4PjPY7LT
Ne55H0Rn4LmD+BKy3aL1Ta9Ix+QM83gk7A04+eTYSw4ilL1Qbnr1F4ftZl863JdyI6Iwx1r+PHPc
+gRgdmvdT4HrpYAMtPWCY/TCIuurA1qXh2Zgh1nrymg0MlDlokgqf5cm+kkOTJ0SB+Akvjw3mXdg
8JN0h/fDOgzeskQO+qSIGNV06a7ilgQ2pk52q30wkHlJB5+jaFnvvVEAUW668o829Z/LobuM0/Jd
Ge03vFRvdscEdRjjYKn826UmjCz15n4asxMdC1+28zC1BfMf1z5rmXlVi/gyy2MVjRWzq0S7dFWG
oJ4PPTK2K05mp67tlXCfNtXnGQ8J86jbuqy/V3bvRHZOtmuox7PVjnjYiYav2medVHya5sVzDPKZ
6MbAOh/HGviCAxURNnTlY1YFIYIjqGI2ZGZGmIphIeqcpMGiK5LKIPo4cVPJ4CJymOyFosQuGxVO
DTbYOX90LXHvzrZ558D1gLWgwtGLL1C4X0Q8euGcJik5djz4aWOn30oRy0OCg/7gDhUO+2T47GOQ
FO1oLFdp1QtSraGj4AfbSxlU/kjYMvN2IjWevKkUN0U1veJfK84eM4FDLNPllNgcrDOxPhmoDGO3
EqxMIsSGGktLc4LMCppvnI8eG8RdlqaKqMi1JuxzJmy+lOUiqw4y7l89zDbJIk5z6chA11v2D/x4
pNhcT6DkxtrMOxLurBd6Vdu8AQPhzT57SfXpiHKJ+qLSr9piLm+c1D8TWa0PtBfE5wFA21Fnqpgt
rnHZgiS4ZeOaskder+PVK95LFlLodsZ8uxpDvhukmi69YsAca2QOAzULtAtEhyDfCEKiqZsH0erd
vl8gVJAoZvAhK0/uG7TqG01bVvah9CAQlJPPjsS/MkrwiHVM88Cwjq/u4msPYuzrg1nM7lvF9iLD
s7V272zpiYvFk0HhRYk0b5bTBcAN7a60lgcLW3QwGOPVxK0fdS2uU5LEkP50cYzVzUbuPdQ+ko47
Y7EpyDWajFPPOcYi7OtMl53JWIKkm6ZTXXfg9XCSRv1gtIEu3G4v5Tif8Y3LZ7sfE3aEIuO9mHT7
OCV6IxmiBY3dz3elW1JdYDVMXF9L7oIT8naoMhebXV4NoV6bdjCl6ca9Sc5QOrkfKmxk42QpUNZZ
V7+hxSQnwk7HkVUhNLMxi1yL2o7UJF5sD6YJYzRPrquu6Y6WHcMsdNviWGxx4AKe0N6Rs9iJvF7C
Bkcl5G3An7DafUSXQp40C4+lUGK+LkyjvW7h5xmkvcw3ty7cb/4MDG50UD2J/yCtiVYCG5DtlYda
HBIxZurkFu81r96/Trz/XzT5TaWQ76FLbMft/1k2eci+Z+Xyo2zyrz/0T+GEGnAsHth1CKXoOum5
fwkntBibPrNt0JuYajn7/ks4sbx/eAamTDw+po3b1eV3+KfBZwPFgaqHT4jHGJQ/bLf/hcHnFy0D
Vy2CAvYDAZKO8MhPJ/tEVBjmuaVIAixRvfYkcZkn4etnC/jZwFuKaunO0Q+X6D8oGtvx+t8EDd/m
h6HWWEhK2KV/Mp5ZWjOXWgG+fUMV86aJM/tQFjY7zWplNs4wHSwMsBdRd6cmN3/neP31x+Njxh/O
yd/XDaFvWY8f5Ay2m2qYFnyYCf66oGa7emWDrX2sF9U+Vp4+HDKsWRdaDL6jGVy27X//8Tej2E+f
Hz3F2Fxf5Gh4ef4kC8walB4RM1LoqpjlkNfuri05VeHNcCVGF3884ea3AlPW7aNXkqfYGS1NBLYU
xUmfMSnIohluTWV/cFolq646kvxjp338/S9qbr/Iv39RGL+BDNFEi88MN9q/Xymwr8LFx0uAYKDk
KOHw+LBoY3atOS4cF+HPIIaRg1qGbMCOSAV0T5M9cIrFYnDXjt0Xf9a+ZZScXadULVwzOubU5FK2
wN0vIgB3b3C+iYnRN3GZLV7yG+HK/IlIaPKL6zryI05uqjjMn6WzLp382R0SYydGyn4sqRs7INBg
njT9riLkHulEFaZSy4K2tyH01geUDGwprQfegMAv7EHi9RpyAoVAPZ0YSdOH+iIPU8K+tVrKb7AO
5ou/v+zGf/qtXdJVLsqRb5gbJvLHG9TBZzp3gPS20bYbGq37UWO93fsoqbA+SihazDW1qgAMXLUL
U8k/csOUv7tLf9Hj/G2dYdkiJYny93PIK85nsqUzdmIrFVMwtNROgGR+4SwN6GYw9nmM4QdDc8EW
OH3KbGu5GNUy74A6zNFcx9q735SnvNaN31yf/3Bbsmw5jsUTJHh8fg4DGJlG50HHvKMm6pBIcEuN
22Ku1iTlQOnHAljkMM5YcN26f0iwkEFRXgXnfnLoSf+OXHdX10W71xxGVEp1nEEJlt25DUdnTv8f
GlvRcPYYnvzmi/31eeI1wG6bEkBiDJa5XfIfVp42L/OJgBPYrs78XBz5VjQrJK1i2WC383WTqW5v
OtVTw3A/wml0W/ZTtWMB/02ExPolzrZFHBw8vxYgZOOXiEMnQLQZE1dw8orsUFfjA5n1OyArxIEx
Y1IsQQgKllFu0PLAngOprVj3et+9Alv7Y1LjPYs4hngH0Fii1zOMLtx/nsGl9vlMOE88tkd+9sy5
6bOS0KK8LIaYEefGPq3cNOIofUnKDi6V1bjHqiw/nBW1peHy713qL3bDsMJW0KBKC3Fdx4MX/v13
8R8vAQwyvgXuJSIljC1+/C5m1+7IbQnMnR478dzpmHh6l3ICwN4p86xbk3ZH5hqIfYqTZtGOMK74
BCQPmGqCPs4V0+Wq3mN3N6JpZnpFpQOsYivQ28dulRgCq8u1087ZWj+z2Ie0LDhYAarI6Kd3NIAb
36KTLh6v2kU/FDOuD5K8eHNqlh0mLnd6KpN9jQX48u8/OaEZPtqPy/pfgQ/otCb6N6/inyYYqxSt
beYEPhhNigfL8WTUjk0MmGBtQsVR9NDFQ/2VZ654ykT+DRCyZNXbiF4WFsvByfRQS3GFOL2u2TuD
07iZUqpSs3XY68rd4GIC+J0V42KBAUp4LZYN1G/l7tnZ6g9EysUF7r4GkSx9MPhfcCIq0gfSGz/x
oBnBbE7zXuaZdvbb/B1iT7w3cssnahozRsYJUZBP9CdqB2o/oc+wgJvVLk1YZ+gBVpImRwywVwYl
dCA2PMYjMo20OO+eW1+bjpBq0eTrKr80+yWSdh2HeP3rfbZMRPXHwmdeP3Q7+ApWqBBq99hVbfgs
RXzhpHKNaBqz99U0JwyaFUzMyd7AGtichlEcMaPgNt3MgvVctzdDjxdkKT265ozNNteSiPCxVh6n
bF4e6FhRwbzYOSad9kHZ/s3U9C1gucaKbCc3LmN6N3akAMezaYxetDQcelgVu1PbjwfOg+3etTn2
Kv5u8HJrMFjJcV7GvT3N5bXdzmuwlkkVFEAgvm98dvqdOOXAR7BPlBiUQItieohaflHRTPOtPg/i
xAbECDIGtw+JB6wfF+qw13LKHJQq/vxA1inW1z9czbW/1GTC6rLSNpKDaZ96ZFQo4hhkZt08NaRA
d3gMXLB0DDbSAgXQ1lD15q5klwVqcMeNOx1lg7pLQjKFmbDC4yn6IXSNqXshikUDS0aGNhUrZuGq
Wz77ztZfcZffLsawnGfSjj2JIQe+i9OvkIAKNrFtZresR+ycSKcU5Qu9k+Io2WpfThIVzRoZ38V9
39Bxonp6rUyLGr0p9l/NpTAfgLZ810DtINM1ZnEtleN+jGkMiApxvQpii36GBT30xh/joty1w4Bx
rMmqp7EXIqQ06pRN9hxhTJ0P5eiBSUwSTFxABUbocL0Vph7dEFbXgRfOYkwHbpddlpPDec5Wht2F
Hm9OEGDjkB/9LQfFKjlmLhuulgg5zOlzrw3isnL1GTUgbgKDEjvFFobt+jhK6EeS7QLI4uYBH2cX
6ULUJwa02r4xpxvsusKBkVtu4chE9hQV9KbzZqyQoBjlwyrQOxiJlbUfLFQhF2QVV3IbEalbi33f
9dgWGQn7/AH21HjPC886zcz2Tm5VNxdx7LDEl5XC5dz7xqMyVveuMdtU7me5rheOLYpXEtxfOvO3
eWe7XEJc8U563SiwQjvBCvxa1DrmfWqgUMyxDD2Iqc8Oo6UzXh1nVqx4TD9R582XfMalWdcOZNIW
bJmtOeVtkXQJvqnxGbLodDRQRO68yTo7la0OVgaLBRRso3arnsdXWZ7PEQ5MNyj9Yb1MmzW+0ltt
ivpxxRKIlVEB9x3tV8LuFhyyQdTf7KHcMl/sWc2DWep4GaCOUcWDdL4reF+fsj6l2EOzjSYENsI9
1pKVsi4celtBuU5N/G7WQ7sHEdHgqzHs96offBSYghtusBX5LI2XHq09boq8xQ35CK2k/uJy8Heh
Ja7abhIA/suuoCNmVs1NjXzMdIBFdZ4r3NOuGxdnuHUmiNUhvk8IaR8YRxj70Zx6SnNi1irG/dNl
Oq/FKYbhg8NnsbfLbSVLFM89tQxWC3AMatyE9tqZbHc7TIYOdrmOd0DczPqnx7T4omhYxgHPeHeK
vtsHM2NikC9sS9XqWScnbtjbEDQWOzC9c1QkMf9SmM1Na6/imIL8gXS6svAgi4dsiJPTJJLkSoKr
CE3AXCdgmUY491Iw9PBJVTUogLiOjMAEoGtkAJh38LKHkM5XbiQmq/siz5/ahWWtje36e5a7D3Ui
WtL6SRE6xJ4BE5dhoTnGSXSwsD1vdfJAypxmizxbsQ1hVS7EQN7MsHXjkXeHGSCMj8faAzYDGAG+
ZmpVV1TNzAxmyTCiBS9JHzFC155YSqpAjIb+JOuqedoCe6Cdl+/m7MHFM0Vy1ajWPQ/c/bdiFSAn
G0PPYFSDyqK75psGBuixYM/nUMlU4KKeHfC73GOrRuK/6csLEiMCcww+/TlctYq8rdP4QMDo+WE8
hFvoGmjxVO5UYmRXIrXHoDcgJGBr0ioKRUiuHztNrCTwx9gLTDsZ7rs1Vy+5iI0vT6n5FsNx/Mb3
BVaS7OJHXtjzfe8mJVTcqeXbF7jHCqqEFQuzbtn6O+D3lFWXTo7vBZ60W9Ie2mNvlmxnLeS+aE7y
Epck6K0v2xrmW6ApN8aULC9Q4agoMcw4vvEKt0iPqPryoTI6Tv4WRcG9H2v3Q12/6bMmQwOGmAFo
zYgkkvZt03a3dg7CLUilXsyhq2fOXlA8V+3gNheHhK+O9cue3wop1AVL4WuWuOYRPDg4LLn+QYB+
CKpi7i6Zu/M0c2j4yqcy1NssPrZ5sR6yuTevbNl2nyuT6kAj5fw0j+5GrbO0N2amVht6rcb92+Ci
YPpne4FKMjzOhh6/+Xn1UQw1m+RsaT5isCvEoymKTaZ1IFCRuq94k+tTylkGdEFBBeHkhXYnzbsm
9cOSTqnIddMjyZopcoxR/OYgZfx8xONATOR3g7TY/GK2uW0UfziPpMvs1WZCRmt1JrFvh4zBNUe5
hr5UhSt0V7nTHPUG4Lw0c9xwJQR6xUBtvljM2T2bDNavRh6++VhIiqf+fpv68xEFHg+HJJfjCY2Q
QDd+OisZrGTZoHgI2443f8Fx+exYfnZNVDTbt0WpBcTBAbkVqZn8dfT9v6Z3/j+YVxSuzi7/f9Yx
A1prvtXZtx+VzL/+zL9kTA+0AcdGtACAnptS+M+2VRKH7B040mK9QivwOPT+t//L+AfSC6d0B61y
0zoRMv5bxvT/gbzAH7D5O/9SOP8XMuYvJKdNRDQEop6rgz92nZ9ONIue9ot0YS9AK3zijNKARyXQ
xeDk0Z/oAEr6eTcxzgDv5FDvwKAkz+M7qayC1I8NOiap/mh0755PSX5df4zNjlhDDyPX7V8bkX4t
MZQLQu94MEv5AgGON++QffxwyW//OoH96PT60+L048Fs+xgczmDBugJ1wP5J+GkYErGJwnNb0rnG
GWIgvO6yO01x948UKhSCkSlGloKUkpWGqTVe9bT5BGmn3cVV8WVlJLzX62xEUdR6nDdrhnM6bfkn
V6x7X6Vny7WLUJr23ZRrNCJ6b52DOVp06RhkbnpR20B4vVh+ybX61FpLXYxjCkze7V4bOHO7zAHX
GtMRJuovy6UvefJsuVO+eDQK/iFeIHZBoo0MV9NxCviPJnoCWdn4MPUIMnoJRNqQ1oNWDzbZ/Rz7
eWKEToXuOdX23W+u5y96y59Ijk0qR0X7tUx2bFob4YfIGa/vYdfO17qRPxgzcHBti/CvW2ccv/Wk
6luh4jNZniPnpCvdM+48sko7c00uZGncMTkPK7bLeq2uV+1bZ9Y7ChYzSwZJub4MlQlB2dwkjjDP
kzd6DfcJhCvDa578yj6qYj76HAriyS92NJo8arhYyEcm4VpOkWsSl2pr41RmbHS9+BtR91tVJ5+l
sI6Jbh9SpZ2bFTs+Zh3QQBcg0aO/v06/6NE8n9x1pI9ZazkEbZfxh9fAqkzfSjD+oPpntGlUDlBc
dUUhOfWu9U0Tz79RIAiZ/yxBGNA1UB6INRNtJv3+0wOr0x3fAUqExyC9PfrqHZYr2Koq6pbqpiaQ
Wq0Tbaj9tDDiyrQdA8LeA1rJHJBn1++uV8O+GrcIIXPUt06z7wZM64GgA8Ecsf2kZuEfcoH3hXvQ
IakJKR6g5cZOdG8xvHk7E8fTjtDZfG4wfSNWDZT0dVRgJLQJSA+flVnw2AmXOERcpuOjibEjcIaE
wt+ks4JM0LuaQdSnYqs8j3nX7ataSkogOe3tFn7EOYt1wqdtd7nYdhs12/6+oWohkBkdEEutcR6h
TsrK5gPVJMTtbH6PHhh7MIzePQbAeh9LnmRbWjToTVSx2xCAhhzb5wyqEWXFfWSbU4e2n2S0/RIc
8fn3AebUJoDXrYLKheReTKsfZPXanQqz/o5Dq78oSGDuCFBY7BEBIgCK+yhjZuwJmJWbrOm3Bjg+
NufA9LgMw4OyuoOPssUJ/5ilWhkA2qVmsF6+t1tFqj0v5c6x2B6aRfYJZ+/KIQR1VxTzk0z0rw6g
VpgkC/WoYuIRxBLCBsjZjW5xL+mDua5QUULKJZ1rZTr3oOTzm3xw71LHe3LG+hmcED59z/nD3nIM
qufILRW/no+XKmOjtibjwrbWJXNgmscGJLBJziakxQby9bK8j1gYioSxri6ptbP6x56RC0f77tMv
5WsjtXRX+GS5cJvTVwKefQEzm3EDE5lFAqC1M9KBkgZmLF6dFVPC2E7lqVpAeOkehaDCT745Mzhq
3cuxdU7kTMiF5Tuuu3P06KV70uckxK1VwhfBlWIiGZUxFQReV+hBl4/Xk5yRwobuXs9BmsqNVS1z
+z7TGv0maZYX5bdHfJLxDjwZC5I+HlRCUiQbpTwozmBwCC+g/1QHa6HOcSnnqFbajVN6j4DufCBi
lG4SyNsVnbgnn3m/FFV/GFx1pedjHNo2ASjVO5e23jQoWul7x35spxg8EVVppuOCYQGBSbswZ1xW
ZqKcu9lvnIhT32fqz+rkA0PhSRZIWaK8kwUH6JIEOMUxgJ4NPQ3lPLOs1gLGlfzoK799hNfK06Bz
yTWDKLslWsp7a7b4tSBwvTWV5jRZenPlhz6GEcbidn+hLJPSAGOGpCljdqVy9NdroYD2VSRp7+Ga
5k+NNpo73eddtQJQC8k2O+dq0rLvXBb3+6JXQbc0F33d8oysph12s0u+E+rYDogy3PiK0CzHQuwx
SQrGIOmwiBTed6M32QC4zITAgA3PZgV0y14y/disuOh03FhH+sOvR4ciW7vdVWN3BT6L5Wnzh3Wb
Uwxk5HCmh5DWhc1HVvXWM+UzLmkMO97NMt7PxvzVx8ZrpvWUJKSbA3Ezo5njQmQIfxoFvR+J0mOU
JIOOkvYkqX04jlRbBoAZrpRoBhwNzj017mx9kBAeGpguBxt4NAgRb59KWUfdFonb3HEoV92h2Bxz
5uad85tnr4e3nGr8poZ9vwC3ZEeA0c7eLHfxZr5zrGIrEkowK/MAviV6BZVgs+oRN1E8mGYZUfR6
322+qqXMG8ijNU0P5norY/D3uqZtL8PaizzFRc6wAjbUTBADwh2IN+NqAX4dVYRLjkp2KrSNAteI
TkPFvBkMEyBXgbeZDnEjhxWhtqSkcHXRDGxSmF0jb/MpEoCm6HGlKmEbYZOxrWsS+2Dfi7F4LD3U
iKmenuZ5BLUyONaVNPT90hE4cZsj5eXBigzRdrO9k2JVkejIg9Gc0dGbSoZosZYvryR4iY81O5li
os3DtrPrzhTNvVnoCsrNRLGUVvYBk/2zTi6TxD+p+gXQMls4qZ0cm79tgWe4X8AjUcfAMkI1Qh1p
Wns5g3zZ+dAneCoIGFHwlUW6Hb9lqtQBtHtqa0uiyNNzG6zCaDdZIiycVvljiwq/cwbS/qildGF4
Y8k2r92KKvuPgpat62Wonxtv0Dg/j9llLPFH1eMn3KGnruyvPJg3+2YmcCP1yrwuxOq8SMyoJx63
NZAaRqG4GbOQUBZWWJfMnuI7zzBTA7vm4yrBadmmpOpgasOyrwjlKyO5kXZrRB1yRVYKvpeFRl29
9tOENwVrFwRE/aRzbS6Uu6gnr2KxGgeGb0mCdy1pxHpft2BwSQiF1QCZGZcLdwlJ6w2eHMWUaKai
ihqHQGfVAYSvfWqF+g4nfS6T6Rgb7j7TC141Am855Y36Xh95c9l1fwcEgpu5XP4YcDjsSBpXJCuX
Z/TU9oxxNGLlufQS83tOkVMwiNzfVeVA5Y9r9JfG5FynrntrYvDfIR/eYy3EUFpP5j5GR4XSZz2b
/rpXFtcT7SHKtjhfLPjITic/PDSyo+woaV+464WGyjpoGe+DeC6CBH17R1sK01/Hfl+wOu6cRa0B
PqOUYKgR7+OumUJdWu3VsioROaycoJtJVKuhjZIFWy9fv2Vgiuvf60y7HjL41kp/mlz3ku4Ty9sv
Y/uqjzzkPkyQSlbUbpoQNZPhxmpI7ErEeVtTZxsZ+cIidjlNOdb75qJx2UxhPWMinshjqeGyt+Qy
BzaO7t2Y6e2+qqp9y8w3mOpRXIGRYrSWdUevJZ4CT5KvXGvpOFoSipwSHl6XIoOm1TweN26prMXd
t+C6a8sbqXvHdKGXBGrh5hdAsvPbajcs2D7Hpf9YJA8CeDAr8AyeI9WygscUYewdj0tGcvHNq72j
Bx6Paon6oJe0DS0u5wyWJ/gHDS7extYfB6O8NRsxRvOUt3fUSc1ACWWzzzLztXVp51EL7c3TIuS5
6K172bY+EHib/r5Or9RFY6kzMaDAyx1mOPjXW8Z7pb7P12zZwxfjfqafJkpy/7E1FR0OabJXA5vL
aar1sGACGigc9TtDNow8IKhyasBPodnzCwbXm7wfCQ4TT4l9WBR5CwBPuZ24xhZZ7MY8YRNmL+iz
PljREEg4eziq7DDTKVmcq7lbo8oWuMlup9L/Dq8HIaqkLraY+yl0audmwhXJUu2eDE2+UFcbesMI
YkGCjl327Wpe2pNxnCbIf5LZJ/wHWXD/2dptJvHeWazzMfFjhS6binHTxIbr3mJcFttHsWbvashu
OqISk1NfkPR40DvrsNqod/Ue2PfOWKvDXHM4neLa3lvUXxxgKL7nDd+sohChzJprcCkhp4ijoFUE
Rvu7nyT3MLNfV2PULxwF/6ZquIPWe41mSZAwwbJ414PSDzo9J5Wsg9ZvuJnBMjTuI70Al8x7AhqV
zjYa/ZbFWb1NME8dJgV4UyirorAKKbQ/C23F0qnwRqX9Z668P2TpPinlHO3cvhYMWZyYJR3JtJb6
k1Xk4bJUuAnu42p4m8f45PfJpzSSuzkdt0M7dpG2SqPZOzE6uR2s4oa4/X6R2456UwThi83O3kyr
d73qH/IeqImR8LbFGzSPYZcUrAXGjWlal+uaftLMHdituKsK96DpA8bCQ9mlewsVMzHcE/Q16rrM
y6nD9TI4RwWHR19wvA7jm7D6O2ALlxa0a1ySR8PKql1eT85eeWkaZpNckJVd90AW+53xw32VLWkE
n/qIopByeKGbodzCJ84onWAS5XnGDRPqybBECnQhG29mwSCzqeTzThWVgHt/3AYFauMiZSyEY04R
WqKadk8NA3mv7dRpiUl/dcz2dTG4S9cOzj27pisaQA6lZmlBb4IoS8b0ua06drQlfw1EDyy0We2H
KkluPYo/A73w+h0T1JtSn04d6Azsx/fjWgeztC5HvzhPWCU10KO7PnFPrg37Ysy+5grPQ/lf7J3Z
bt1Imq2fiAmSwRE4N2fPg/bWaE03hGzLnBnBMUg+fX90ZxWynN1t1M0BDtB1UQMqbUlbHOJf/1rf
auSbr/VdpfgfmH3Pju3sCjM9F7yj4rGCFYF5SWtzWifNtTH7mpQKR3OjEauk967dZFyF174UtXid
p7nixNq9WjbeAkzyR6b8YOOSPllZAz9fUni8j/kZW9e5N3rM1G4SB4SRja1qs2sWF+m5WT4qT83E
ZOvI2CZkUlZ9ECe3PWC5Z4OuccbHMT9RyTlSItm+WsQ+VmoOr5WR/BCNOV5pl+Cyq4PkXNfFj8RR
9paGcza0TdtTa8I/5vZju9HO6HxvMXZf+rC4QS5eitbIBI02rYUy/ZEVHAGw2FxqFd3kYFXZCpRY
YlVtqKdBzQljZM17Gvx896LA23HomM2vudNPLWBd8iNb3LbeM1Z6cy1pj0JX4CE1NuG475VDzgyz
Pg8NbnXR51/VglWnd/U06AxN3NZ61xgZH1qE6mZWnjjWmjqmtllU+GZxDWf8SW+o7a0/QyJhHUvL
0phCdKf4zOhze53PVrWVCbUWmTXvSoDylMg/d3Pjc7t8YYcMvitg2qeHlirxAbpL36cPrggJVfYz
5SsQ1Pn6ToI7oL7X7kBLWn/CCHZMg5IAw+zRV7TYpLDp0bQUVcmuCJixe0VErJ97YDukxnmK1jd0
7RT7yW5CF4CpW3C1clxjd27QzOsvIsDg3AFtv7NNGfCMFnoDXvXNYGpe8yYUG5xV7xgT2MktoN46
72bOhLSTpWKsWUZh0dZ6LYb4hyaMZrjTKS5NvjDPEmqBmKNqUmKhhufUt2uknbVp5fcUkFJX5EDT
frRC+QhPBrdZxFcE5/FappU89UgJBGpoXWvHcG836SU0+vfcU9/98sGS2bYZQ3Qt2nhs/SWv410+
xseyhdCFN2BPgcbeTZNr4S23LfACt8X3CM3Nr53PnCUepVLOPYzQa8hogFnP/89Nx/8zRf//19g3
oeHfyP7Fx9fmF9n/55/5U/b3/2BHRLab86KFrO6ypflT9sfXTKcAWXDbhrbsIlX/Q/U3/0BEJFeL
SdbBIrjUQP9D9ff/wFMIvNg0LZyv/P//jnkZE+ffjUwksNlduSJAMv81MlzMnuhsDz9dN7rJNw6l
xtpsIEiIQqIJUAbzdZinmmF8rh6aILPJNRh0Og4ipaQo+0YnDWhP5CM6pKL66MdJdHViLV5qpyof
nK5uuMUT9wmsGme7ESkeo3/WbxIe6zsv1wRGMhZTXxtL1xTopue2iaeLn5iL12XpuWX72QdXUYD8
8rJ6eKXTrnjRQ0o01ymFJNkj+mxmzabdk2EE2Xf21PqmUK49rCQ1l3c2I/Olo3S+XknsWDeNzzlM
e5WJJ6uODwq0NtWitrhS0xMyyVCjSksg5hvJ/zu7Tb3njIubgSLcnel39SYk4XtLyZ+3yfj3xYhC
aViOqrkaHCXuw9JyttSsfLhOa96nALzWbEAGapUUJOp9liRutS3aft5kUwTNzpp18UlvWHdbuaM4
UMPINF0RQgoE9F+G79U0xuwiACCuBlG6FyuNFXqSRyCxJ0WpOLuvvKXlq/PsV5TKC1fOu57tYTsF
3UNViVddBvnBV5HatLF2rr4slgzZdPWA6G2HrmCj0dzwRQaYg5N/IFJLTXhQDsusa68slDuU1+TJ
pDaMXIcSt/WEYhFzILth1idm6LfRprVI9yAKXPuqeYclkG7k2MHTUNkMS8W3dinP5W3RaPnF1sj6
Vub7hNEKFwtNaovbkbzvUWrBXzzz20gJbhA2FtZuiDRuoE4IdBq0oTUEwXCDSOzM0XczKrLPuW4G
XlaBeY9eoY5xEDnL2kZaH3HvOpcyGvFzJQ297aESBwtvw9liBfrcGBZBMmKTUAYLskWZdr3PbExB
6eF4lacym8WhNmXIV4id6+yb0TlzOww2bsHfI8f0qeYj3shqICnVzqDpiYFiM99JLLe7MuKyoftB
XDlBxYcYr8E64pQXVcDjZApGvQQMdJS1j9xVZGckJ/fOMTrrMXee4tnjC/kkerY5X/NRmzZDgJXB
IKI6rI3lOgg5bCtPm5SqWN2Kyh5m9BEnUDoqup9IKPN73kyR3IUmsMum/+blMdoUJOKc/TNEoOED
v8vWWxIzlUgfsOPsnT65JAKWFu6vd7Pw9oD12E0J3+QfyZ5mcph33NPu3dDb0xG0mbNP7eGqTRZg
NvYt3BXETOlVDK5Bjb5TOwuwpwj02Wxlsq8yGqwsw4AttRgbcA0SKwpqZ6sTHGRpi1KElKHRuyqN
62zytrE1wSEs+VswUPqHZmyCfWpyMp2dGoSaJ197xdm/r+m8HPrE32H2bDcOLaWoFmN5oRsgeJ2M
5msgE/DGDNJ4sQvyn3R+r3HlpgQI02Lldml8hsyUg4RgkA0Ucmnl2M9yIF1lID+WPsJNWdsvkp2j
gis2fuSKPkxchek6Atl6smeLeTMVRyFDehxtrz14EeUFIpA1QJaqxf9nNY+op4TulGktNnm6jllV
bW0RMkgVGst1aI4HLoTiIaDC8vanIKPr7LZHYFxlnVcAdTXONF9ku0j7lJxX35KcrdoQaPpu3URt
dMOuUaZgzFqZhVe78Z7qLPsuDBeUW8btPqZ604UsyCDkwazSxpODFPnFbDRlRqXyxCpAmmoHyjMp
/eOGLzg3isF3z1OLzhY7/P3lgHStRMhpMc7pc7W/0DpNQLEPWXi2r1VhV4dpyB/StDO3RM6/O0nc
sD/tvkwj11+dNdWjRVvcpREGjqMBtV1nMjonmhIqcPTpS4UfBy3Mi9BlFu5ZFZFUJuyLKJVyJtRe
R3SsICqYNfRtWQ+isJyNSGxrC26MhtCwtuWXrMkSnnZ711/WX0b+bIT4lyTY0tu48/doUeQiRw/T
LRO4KOy3fvTDTx2o+OAnTbEHpAWrOyBPmzvSfUJ1Kw9V5Fo7VYlo7bZ2fxR2bawxCbU4THXjAwTo
+0tqO+25wmqVrSIO8AcRk25eU3LPUDUYxpcidoejayUK66VKn/xKD89+6cgvjVFP5M2pp3vJMDAq
qrj8N2r9jDNJC3o7EjXtlUEWg2/RXDH3v8OcMC7T8lzTOV9+koKor7QC0FzghZfjw7qwrSfAYT9C
KkM+2tYAQ2AF7QtdlPFXwYOQpBK40KWo3eWAaqWJt1ZZgO3PpKO9BkYFQbXPiDdJE6urHQDTZ1E0
T5JPKQYV6psw0Bu12PcyXa5KTdIafBWP62U0BqYA2qAN8/yQAbhHewF0HHuze+Nh60UuRSQLtcSa
mPuXEET8lsmvuCnJ5V7HyCMkijvQMoFlONzB93w/xZYHa7GdCrqxfUBXu6rkQTvV/XAsJv5bO6c8
KmuHZy4LH4tfpS6/tCkaifS1s+8p7+VaCjiEhH7ugU6dZk7VUUfHHRtoi53K4KoSCiCnlDrBFdfk
Z8Of/bPENoqreW6ctWsuTkDSATvHZiM9V9h2Sa6tw7io9rmCZ+vpyWVoMMNnnpRckNXgZswWXLw6
D43XhkAjAdvxqhosg9AT050xuh+pE+3LpnhztSeuPcj+Uzxy5ScaWAD2DRzwMSMR9ZzWTjTBMiF5
wxECv+CCH6MHWKoRFIxq9kmQmuJawegifupA2x3ZqDteYjAKldFGLZVlPzfg/zsf/CbhCGBCYKz6
731Bz5/VZyf/6gr684/8OR+IPyyyLEwBlkODD8Dxf84H5h+eLQQBu5Bqaf6TkN8/BgTvD48QDPhS
d4k94s7454DgOGChmDjIXRL8hjXk/TsDwmKX+YudxiRdKEg4mPwX+Oq+/Ut8jd4OFxPhSGth73wn
fC8wQmbXfKw+bTP7BPdmYToPE5Dg5m8CNkuC8devjPs14KdzsPSEy+DyF0cFJnoyhhTUrKIWcprU
781gfMxe8Oim0+9MfEtQ5W9fy8GRxY9Lk92vX4t0ch7QI484VDco1Tpiiajo14V5HIlLmtfTWun0
MdXVCZHvmI3WvnTUd3INq79cGf+FfemXaeznxx14gbVkSnF1+b/YSCQxbN8TLEosi1cNuACUa96b
GbW3tX2ay/xSJe3vWnd+Zqb+9uMHLtdL6GIo+9W84heuGuocGdEZ3FvbrLuNI634IvSCDCl6KBLw
ZxPFoxJEsqK8ME9PUCzvaxV/E8piQOqOY27d0yhTr4n7r9JmkuSBgjsYt6e0tG5aszvNjviOzvab
ENLPb+7Xb56WPsZlH7AXtS//ep3gJ24aa7YCPqaJYryapylU1RknC0/kM3WRzKNUgtA0bkNPnzhM
ZqyArfrwP//muOH+dgkRNORg72Pi83+dowGPBHVbzwEnYArIGwTkpMgYa/PffJ2fwKu//bw8EQSh
otB1ob79y33RzoOLvrXcF810qPNqx02771xnXsWivXR2BbntOWV9V8Qp7gorbPYUsNB7UiTHwEHP
1a1Fvm/8JMb/ahiFwMaDnBn0iLBsCsM1XvazRSENb2nOtpSvcZg1V/FYDjfoli6rhPSNwdFes4Ok
twt64f/8Sf5XNz5x2X/+gL88crIMGqyauBkLrw9fLebHXaCb8ADannpUV5a/uYL+q8t/qcvkc6L1
wVri4P/yiQZRJqbIKQO6v5KbCXkbKKrggbbSrSo3KW6VculvGRrJNcymhLsiY85aSull72/y0sa6
k8sdI9jRtUekA2w8vcGANJWdAUe6SAl2BNkNgOnirhmaI0pk/ruf4pfE6/LoWG5e/uVSNhH++qQ2
+t6LcXwFSCFsxbrAP9oCFtVW0k5BTNphLM1zb52FDR6YMaxIOyNZYBp5ShA1N0DHMF/BkZILbz4K
ys8BLwuBqGJwgXWEFCxA3CzgIf/Pv+1fXjAYNXne8Hin7nIpB/w1yE4g1+vHEY29QrzeoYjFxMnr
hyEMD03rPxlxcW91NVSOLPrNnfQ3y97ylQNUNMtGajN/rZV0JSe0MQBtIkCFsGicrgDT52tjVY+g
7WjmclrvN6494vH/+pj4+eO6noVfd4EGwIH712uNzXbBwEqaa2gD7wtkGIFnPEueQjC8TwZ46C/x
uDSwz61xpifRxduprFfT6fJTH475yxCm5plRDaTKFI0QjcxnRryjdlX3JMOSDQvYI1WK+Z4kLGmH
MV6y2nwEyZvlR+26B8IE3jf9Kimg3BcKL08bterckEzZu17nHe2KsCEtHsZqChP/yp4YRHuupwQ/
RROts6KsXqm/83bKkLciq94nux5OnZ95V6Mw30AWjejSkfcjb40f0FE2TlLfgSCGpLI8azrT4Dhb
PAEnKcgSUQtRU4v2GM+01SKmWMc5NcSJah+5JgvRfcC9wsA+4uXZUj8snE0wSPuivdq6K73xkg2z
i62Ck9I9UP5k64azeBoCTz/3ih5JNVodXU0Bko7bkm3MwuB5AJW/nqvkhHMn3YQ4jNZeEuUf1cQ8
3CdEkGDffQ/nFKI4E8tOOFnwzRB9+R3gCxyawu0+nKXcgINEDkG3UCdlNdUJqQLucozn1fDkuxAg
bYUipOjHEmiW4uVk4XQ5hUzhuES7Jz9LFufNGwn2fm0IPRwMlMwd6aH8YkKK3mlKqZPUJvaWE6Bn
/7LuJu4EBpivNEmXW7+uJkoCA29nuaxwDFwdoMJg9ZbpDe2aBBPlvOmsaMvO9thh3GCeiEiQsIFQ
LTkqar4ISaQUd8hNlJnV/RxN5Q+zSOJNlncWTwkP56RXGE+R8vEJ+lx6Vru0OmCeufZDGV+nxEow
WbTmtqrY8Vte39w1DYCWOAI8HuSKdi68bGdQceNt79X1TWqBFEVg7C6UWQybWMCxV43vfJoElzvA
yuWAMzjziS+j/l7K0rxOXr6ze51/Bed/HxqZuvArdLbtQEeOCSHrJ7tvGIbi7Gvo2WKS+SOzZQVc
oMMMV7ab2tQOG5sW9bXFaynq/mw6wWGwm09cpk819epPoBhqkMW0FaN3kTcFKU9do1DdpVC1dZx0
QG2WTVB+AASVc7UmkfnNgS9xoUc223WJ8J8qaiDIg08GlGTz0dYGAmc/fo29rsW/IDlONuKxTp1T
E7NOb9hTbmIaGbat0Q9YRRx/lQaTsxdOiae1Ka4GkJ6VFWZYiJrIOVchJAUg3NXnYtshV9pB8hvE
3lhOiU1mJPjcu8UPYftpN6w9c/rWiigejzKOwWU5Vd8xlIPR2kzSrcOtS14RDxdN4evSbDa5yx4Y
rAhPxMXkQTU5u1CsGM9DmpjTser7+m0IZh/pqQB6OLFcAzQFwpAee4nvq4zq4EDcflinCsY3VXIs
Z/O5vCnAaPo4AetifCNh/JVXrNwqiy6fhm3hHnrPC4zK8UBg7SVxKHIpiPQ7QbRHFvegE8yfIBus
o0UcFjQaeWiZPdqjAwbcb4vHXtgeYXgBQw5r6bqCWb0ZXcJBhahBE8XvThF6a2rpsC16Jmi+CgwD
UP9bzwttKH7Jnlg0WTuS7vgLWJ+382ScMTkpHOohgoB5hKh5LDv7WnZBtO0Nb1hhnryYCbkrErHF
wWoBW0gfeaMf9I43/8qz0k9nAOQczQnm575Wt3k1HqzBvWRquNhJn+3dYnznyMGn0DfsgztC/7nn
i7Wi1WI95WSuM8wsvd/cS9f7Jvs+vIFQNJAtfMRrdBub9HlEocLUk8840sIvRdPjcu6fHO1e07gD
ip3M4mSNxymuzEsdZvXOE0H7bvIZbcIUb2+nPV4XitWCajEu5DUaPknDYCt9+8GjdY4O3cEE0BWv
PI0E6XTqJhaaO11j4p5N+oss5FOaj7ahkuHOo2dqGgexm1w9nIwuuIx29VBYHiZRH6J+jBF9XWiD
9EBurHlnEPJEr8dbYPoXTmjD7Vwu9NCpc8a9RgwSOJvARlbBjXYxpbY5n3baYZZbnhaHKSetp5P8
vlOmuUZxJAtBHcKqdNPxHJvpLeoxq2HAeC8dEcOdi3HXUQV+HVSQS2y6rwE4+B3I2O47ZFbi3FiX
fRsXBH53xDv++kCW8hh66etM1Bt3YNReyJB+o1Cw+IghdN47s/kjLnCjS3M0cS3TAiFmoyO7q9vH
qBqyBaXqbvxgiu6GRG4aS8IqIFQfMSA9wuf012TjcPLgf1kjJOY7k2jzFccovNHGva91FrJ+mYBL
Lo7egI8T9x8qelXsWpxq+NKw/CXDYvgZE5eHqedv55J88ujV/ibNK4yUqj7k7lJUEATGZQRluql4
UhU6fXYzOm3KkgA4DxDNmTu+8DyINrWIQR32bJ+ZLS4igFno5vQLEfyhtdmXJDGJVp7MMPNXRYvd
qY0qSBM4wyCrWdl70eHbHFNi4GHkVfvGeMfVXWEemYJLkqnbkR4xNJF5p2RurMy8i77VOSz4LIlt
dkNJckdPi/Uc0LXAP08hB6zb+jGw++QJrRtzQTFNO8CY0QHkyDdWjMbFmBuTEq2ALgiC3zdNNGKt
APD57vfuNqKEYOPRbH0ODQVmc/JF9mawsNt1Teo/lLNfHqOuSBJYlcNrnPQN152TdcfeIgrA2NAd
tT0gjotouqnD/DzklvcFvlKPWzSb9+zpvzO5bIuUF1o6eaDXePl/j2tJ21dCICF2Wvne9wq0bFwW
dyljgDn4xYHzdo4zkyA7jl51LekpO6WFyE82ptBNPsDQXqdD/kTJM9JEAsw0Tmnm4fVsGbyP61Lu
8sL/1rpJd6MCFZE9n7ncGoyFYY73OcVuygAVVsewbsprBUNwFhlnkMa0zRNv4ooDz8hDv5NucWi7
gXAxa6qPjjMg28XsJSDgsWpZXq47W/VrPvdqU3SKRK/BbuwEAJa+rdZlG0Xn9ox7E9JdWrpfhrkh
am/44tCF7Jd1KoNt5WSwXKWXn5wCs6FRmdi00Ie1R26l70Zvw6vmK3iDYjege2+NhoMkTQQx/rds
4f5VBIiM8bFDbr60odH5jGEkv8Us210WRz+iVIEZ9uwfkComznw8Kaiowo8MFfK+ISq6B5osz8U8
mV/qaolGmm1x4nCVY2tR4opf8dGnhOM4WaPko8w4LsheHenW4VyH/Y8XekNwmnfjnlAbzVxDZFq4
4JCXW3t030ybBHEvaX1uMnM4G0FxafzyMVNGdwIbEVwlOsyuhyqzA0DA8c3Edi68cYfrNNu2opY3
Xl/rs5HNcjs4iMtx7DbnspdQRUkRvDYlXva2z/cqqW5L36D5s8E9ZCOw2/Z8zz6K9wYD1zW1Y7rk
U54LOakV8LC1vKfQiWAfWVlQB3brPBntVD+0IQevtsgeBio81mq01TEg8kUDK8+/SALllOmIrp4U
zuOY599pPY2/molOOasSmCgW91KYTHs3M5GqU1NempyNda8mQAglrPXWm+6orKVjOWhvHKo7NoFb
Idm74t1wMmsp7nHo/cwSyGWQE+2ufMai6RxDot1HJ8ZByhVEgx+Babhn75CwvW3LHMDz8TAS8WLb
n+zmaL6kRQLX2g7xmKloAXq4x2Tq6i8+FkBmLfAwttNv7TIhc8EuzGywHzKxp2TOyC34RcjQZ88r
Q2EZj7HsuJ38ZtZ6uMc5bd7HrOhuE4XjKsbJdR3Lwn8uq2zL4co5ILp/eP7gPXAq677QLjnfp7Fn
3ta4rK8yrKdN7U6Y0Qgrr2M1m2xAr1aQvxRjsTfa9mas0xbe65Q9AVqqD41K77vYjc+2U4yARCCr
y8y0buF4yqPVsKiIO/EY1NI5mWDC1zOsYehiRXKnB07okI6HNJteIIMs926U3svCfh9F0q1tQx5T
yaQ4gZDZLpZwL/ee2PyBHyVtf6zbZW8x5f531YbxjTDYdEDorx6DRlk1VTeyYmHjvLpTUT+xrWZ9
ZHpz9RaXbMKGMeKK5SzmwEe1xakFh/cyLtbFInZAeablHJBVz0N/B3REv2dmYd4bvpdsXD4LDgEb
T9URgxCPmFaeGcvMm6QxYbLoGekZ/wPDa06ByJw85YqXU9/pe/CTcJnxGKxlbX0kKYBQkhtogUFw
4Iw3nIKsXRMPvLWbZMKX2FQH5qW3qOyzrZcXWCNGOMgl9XKbwerDL4NymtvEXZ7DftjvArdblSTQ
j1lRSRbSZl0RNvRjFyiDeso9O95XAV0CYRUeAk8+jiNkigwA+Ac/wnMYpbQCtvlNZY1vfiPKT0eA
hef2wcsWMqF3HoV6nh45ipDkYXc8bF07eXSAJC/Tur3yYHITjLSrUzOlqJo51zGum3QzRt+BP2vs
bNjV6qBYW8rPtyGZkCZ3R4wuoDWnidDqTNZ7ZZHu3JM9XfMyLVbBHMWXjPFiQ4USbbktSQNGOppb
ZEv2j1tQIPmNyV3NkY1XDak1TuibgTc2uir2O5Lu/qvKFQla4exyQ2B+mFhur2RbNTsFhulCzm9k
tB6rHzVZqjXFedOtGWfzto71ZcFqHT2jOERRJl9RJYaLWzs8iseQ5FabV1eqGe9Ny5HbtOAjTqbh
Z5SYsrA6yi12uqTxjLyu8OTZGHVGyMV67O1bEjYEPXsbCPDSd6h/Vh9iHgA6hW0o/uB2hxqaQFhK
icvi3eP0BDTAPAREFHELw1j/mG0eXfmQtWcZSVJOgV7iJArP4rT0MuK9hb83Qivg1Bdb/SqrJenh
2A529qitZ4PDRL3wLtTOnh1QM17Gzp+kv+fMPidiQZLaJ9GSURgJFp6G0WYWx1z7xb5X9EqOPjzV
fOmaLK2yYl/e4b/oqKKcBss+lLwJbxEO5i0vXdPFnOrZByNj2F3ppdNybhv7tqijmVdHU6T/qZr9
75rvN2s+d9nL/fdLvv/7FZzNnP51y/fzT/y542MnF6BuUv+B1mkvHIE/LYDiDy4wCz0QnTPkmmfh
848Vn/1HAHoR9A8rwKUj5S8rPmvZ/vG3OTCsFwLnv7Xi835yIP6yUrAtMBHgB0I3ELZw/6aEaqYC
SZUXedbOIeLqyYc5889OV+Lx6pw7rHvhLsWJutcG1fLSb8aj31HoNkgqy1alyCz6HDBz875jEK3i
7iCsud9Dz4+xLJEjI7/c72um53UxtF8Bv8AM4E1I5YCId0EmK/Qn2WwDq3G2OWPqXi/eac7+9abX
8q0lNLPmicWsUzBjEXjZaFZhi6UQmLK5d4QB0izwrlE/HjM6MVd9Q/w01epaWPGeqtH02CoV7Lgv
51OHrozP2n6wkMf3PMfNo69EucEx0XA6pIDAgQUFzQy8JXw6evLWY4x7G6sk+kxuILow36FxdBd8
9EgY3kaodG1Qqyacl7qt8r1RNueqc3ciGjjHug9RpMDc8xGue9e6oyuFE3dMA1zdcgB1WtrTuoSw
tDKsTWAWT4kKzCM8qE9TqJ05JvuMGPDIgYeXN50YKKKcISCaQAA337thMY9n8VKY2D+GHlXpnVXH
27gc7nFxB2tEv+TOJFnKI8jjRMhjVVuV3AEumnA6LS1fweReqGVTz3nS1xtHYQXqzOT75HjvTRaS
ICBxuE4mt8HBlnTlORryeTvl6ZMrFK9zB5dP11Nr147lYz+3+SYapjNimFwxqMCYLLUA/O0s1Skq
uB2qtL5luYrlqxPDuNHG+DbRwnHUUZOviQBa+zqZv0MZI3rnGp96mD4FGGtEK1qnWzCdkz/cJQos
ewL/ZF/RP7YzPbvbY3p4sWHMndym/DFLV4K91yk+O0NuK5eEH3jCxoi/JW76ww5wctvVa+d119RJ
D95Eb0tIOmM03WvhmmdCilfC83e9rlve0qOJMTbZNkyII29efpvG2giDZJtFhng2/cbAPemfFDcL
3yXntL1FydzN2GcdFcLT8IBpP7gquUi8WAFWTUpIoRyyL6U1GfucdBsP+hCefOfxG9Rte8TyTcyx
OJtTUR5InlIk+IEsH1AwG4vknUA9fbikNo9D6R4QU6+NCq5DUJebUXofcJz0Fc62vx+9rkDYqyCv
rfKS7fNqsvKrn8fXvOd2UOLG6glFkX1d9T2x85U11dZt4nHg5z1lnyxtfi3IIB14gfvfIBAGN/ZQ
6U1gNMUdYQi+yxlWXMyvDplYZ2l6kvw464Zf7nPoGh+5QWniYlZd8ngZJz+zxjZIGnYJazSawGW4
eIhID0Ddz+j5M7P8R2dTi6OoOvW4hA6MrU8tjd9EcbvvZm6Nt7VcCJI2pLrJqd4yMoZ7EPFbOz2h
4S62ozc6lcEGzua4b7xgvDaQBcgs1LgS+4W3Jbxvo1EvZIuuax+6ISy3nSySq20yFXgjDcmUyV7g
M91WVXDf+nybZJzJcCUztSJzIncRuWmKBcl4xygsG7vyuzXp0DcpMXdKityRGflfjaw3pqhoI0UV
2zhtjK1KkJ1DEAQktjQum9g9V9HQXym6Da5h0k2rCcLxZp5lT3Iw6Xle8EeHsvmRibjbDEJXu8FB
HWwz8Uq7oFrTJb10Lg/qxBnTIIAWcIebyV1oqU1TiJeg0TS5oMyJKoTOgWhHQrDcyYFOg87x84Pq
tb3Voq8PEOhfUhNjq6Y0k7rc5dEX44ZzggeTotjt3NWPEeWg2JmAAWgMryuO+NmuHWmF9+0ai/Qo
PxNgOKwX2/EI2ZiKBqU79qhsRjkwUhBAybtJzmXHquitxs29TaC5gGabvwez/mJPbkGIku6a1lpi
s2HjH4KE+KE2+c6R61k+M5/Vhrh3XDY2Egj2PkJc2E0O7TJtbREjlZQRlVP2kDu6u/XLEcOnY+b3
8EDTc63cp6BzzjXNVkgT0akAEsDwequDfSKGaeekXH3d/DlG5PjLoDqnNaldFKYfjBTdi0E8dK2x
uX1KygS3UYdTq/Krr1YUWBuSU7lcz97s4OjTgt0Brb04jqk/7YKBIcpAAqXWQAX7LhdcQmH1rUpc
78Uz0m5vZ6a/TxsHFVvO1cEyvDez4L6Xc/ZEJ4p7puvBIYmus72ahISpiT/VhhS3shtFRSHYUL9S
w6HDdrufnJEizb4+qTq+K8MmOzWl2KJt21t2uXeJm/us3TTJ10n7h7bnI+ZXv7SL5O3OYTZAVV03
2NmpMGa3PGXxvpVN/Vg6iFNTwmutDLP5ElsjHlf2NFFWZQfHJpzfhiq5B40RHFsf0AKFEreeYcG5
4gI5AOcEFNHMwfnnVZjmzcXWPo7ZlAC45dXlw5h7r6EgW+v6vMOyaEBu6mh+xbEe2Wzg/7xCgvQI
a3S6UqL4jDz5wDdX7ObefiDpDt2nN64jhKukG9MDNb7qmLUKe2xbvrQ5QmVjMZdnruG/8q0MPJyd
/NnKG+MImGLH7lgg70cfUHwXWh8OiyEq6Nsy4hkI3mzeauBa6wkz9lOP/khUndVL4etmI8oQ1kU8
P2igNbAAOswMfg8ZGUFx5fd5d2PF5jvchwGxN6aAZCrwHDh6SeTSXc679yGBg3uXMadscgkizhni
F3r4bpgCOElQGwqSwzMeJivtb2NtkOEOqHmQVGrjslz3MfiDYNDrrinfM5/Mr8Q6nOR5+YQbHtil
Ofb7tPaSLTGwe7/ThAnLmKa7srqZq/Q2Jk49L1H5IDKeh5GHUwIu+tbPYgvH5mTv8T88uy3SukH3
6IJSlOcUPRRkql5Efj3eaJt1WoCSfQrw4ewiVdWnzIKDPrfDQoxqiZZ3Q7qhFxavOBrWjl4cRHP6
prdT6YDe66MPOlDkviWVvppZzCJOi+FOsqneCB0mtIPwIiKwvY5HVZK5i/ptIezXYkr1ykmLpy4n
P23Z3CdTLt8Gk3R9PHTj1ahzdmaYaRH/3PcUisk2NxrJmpRDWGcS7OJxBmuXfqyzX+TqabK7r2PY
8rr9OSL8W7PUJf3WgHf80f2f5Y99k2pq0vg/mDuT5cqNNEu/SlvvkQbHjEXXAneeOE/BDYwMkpgn
BxzT0/eHkLIrFMqSKrs3bZZmmUopKF5cwOF+/nO+E3c/SF7/+VcPVcF//vIf+S9/0B9+bvsfP34I
X+X6rXv7w19sSnir0636lNPdZ6vy336H3//J/+7f/B+fP37K3xymOPIsvqX/+jh1ror3N/kx/Xye
+v0P/X6iEv+AssQZyLR97IH6YsH87UjlUe6AM1JnpmR5vms5GGX+eaTCNQnCHoslTjf+jo4Z5fdY
Fa5Jx6Xp2BMcgZbCCP/fcU3+amECQmZDYcWt4mKr+xP3nW6CZu7oA4B80w2n1NXfzLafrgknHjPV
ZpufLs2/MA1y7X510SwVCLaLR9PASYpzcPmFfjJLRrNLerRj48mJHyEGtPtdJtzh0DZmH7SFezaX
unVvKV7vy/RQlEwbxkJcXMoFd3KpaW+XwnZrqW5vlxJ3HtoF3toLfUOoCgHMkuNbXRveTqcBvvut
Cp5SeLHUw2f9wPCkf7TojdcBMsAwcwW5rqy+caWLQrEUzbPBlxzu9MWDwvuSMnplNyGgYwrqAUK3
94pSNRHQk7l2x0E9qMkINyLygZtwkgtiSZkbyE3UIE6V7UzbHzQaELDxgKoKmYf0ZWnsp4q5x1QM
ewb3VpAuXcoggOGky9t8JG1Sphbt0okgS82kBZd4ZTPwtDlQVRhqz3YRw2tVFot0aBw8L+9OvU/E
OUEUY5Y7Wu9eJrFlMhmlCJ1LfnaxN94YrXhRZVMFuRgdIMnst0iB+NtQEo8KzM7UnvmCSKwl+fig
FS7nzNi1j52jhr1BFdkSoRbQemN5qJu5/zQ5vS9Un06H/zBPF44E+UNRwTzzHa06dpZen9xeyGPr
Mhh0OY2tPZBVGOUBpa0zR/rHAarnug8harnzClMDJh4TbxpI2cJd+6URFvy/0G54t1cbm3a71ocD
nPFPn1I9QWrDHHXHgxatNc2279ne0/NTNHCv63l4twiOX1q4QPtEzdmbkzXzrauN7rXUpoJxrhDD
vrTsdO/oTnUyZpb8MB2MU2Tn1bo1pElxVGrsElJsxHZYbEn8X0mjsrOgEPazp2MCiQvdfrb6xFuN
HOlvTLq3xczl9LMmP7UGhFnmth6Rpmw8lJSzbLtwavV1CeIsV/l3mw4FBupTdPDyBLypuPL0IQFm
5GtHp7PnfUVB4Wvkz9TqlfImMdORGfeEfZKcPrTenl9vHsyTH+u3k3vHOMhn/IyJLmcbJ4qn0NMG
6BrMljrTvkWngcdjam9VF+6Rgl+1xGKulg6XcGRu5YzuejLDvRznV4u3WBBb0K2IDWWbODWoTcdS
4MTA0fieePbsp9HUti5uId3kuW1L/Hm6OexiYleB7+R3YrJxeHaub11ptJkxqI0eLRx2a/Z7OpJM
GrX7hv8jX6m68ABHlO1d0sqJYZJbrxOkzKsBngkcZ5gY3WJmkiMHBtPW1pWJd3YDTxk0CBOXBxE7
09fABJIkDCM7dhP1xs/dfodtuAFk6Iq7UCvnKw4o3TXtaBt3OdEQbkr2QKcgryxCrVwkW4Qj1FsA
8XKXLpIuVsxqkyNHdIvcG00Iv84iAZuLGKzmsXpx0YdpBEYoLtXFYcqzT/2JWP8iJ7uLsKwWiTlr
VHkxZaq2NbtJLq3hf8HCM7YMlNfNolO3i2JNBSxMFSXXOAmsPaAU4uiLwm0uWrfFEXWdFyChffat
V/KHKM7Nk4HzqOJLtmjmKeK5nVO0oy96Ok4dStIXjR3r1nguY/3BKaiolQjxuck2tlm0+Sn8oNwz
WdM2YwHVZwXyFyXf65Jl414g/zcm5zJNv68X5d8bsLd0c/LAfNXc2AlHm84idx45LGvej+lBqd5m
3TqjctSkw6unbJk0SI9mcb233vzUc1d+gZk1XwYTOhOK5sesIvLNGplNwzfW2E23SOeHGaflpkuS
/jhHS83tMvzAYIE61joV2opn77y0tA/mMjIJvWxC3BPXmV+U62ZiuFgzFfAKqMTJMnPBJfU2LlOY
cZnHdAxm9I5nMey0e/SGdKMJt1ipZY7T+daMmMIgvZvxzfUlDYFTuDecZjPPxZM+AwyTXhc+J30T
f5GDpQSvh0lVKOlvyipvXvxY6EfudPsb/IF+YyiLKJG0p5NV2GCv0Pn9oBF5c+VFZgZDrTTWGUWy
lNI108kzO7nvs0kxCRVjtm0SOu9rXWp3eo8trvPlRCRzoj8EIrF+TPU52Tlt1ryLxhQEJx2imMc0
ja1bWfGwRUTgiqDp0+461Sdx5RST/WaTcFoXM4ekIdW+cTiP9ulkv5T2wC05I5P0mMb2rnpTYz+t
HVNw2prkVdd6egB0z0drQSHQ7Sg58kgX96GmogsbcYywbs+UwaCfEtGWw9riEXVl9b3qrTvLG43b
cdCbJwSnbK9nQDH89FWrnA+lF68N/CHNoZ3UzWx17piVmthibl0rHtj/2c2qSs1wkxtUTAppL0A7
e9xiTjLQFPAADHNyhr91MSqaABQfeG3IvHwfa2xAMCE2+ZSj6AEt2zo5ESvIFhtirgTlqL3g9Dq+
12LqT1aCtTGy4FO0lXPGwJKc8R3mm6bvOrSOuYDrSW0vQZmrwaYtk8u7xv/dbonfjtvSdIg763Of
301WbtxHxhReZ2J+g36V30xGOTy5XMigd7rp7FQM8nVcGdsh9pxVCwpspWkh8CYYza9CJVkwGRPn
dduWt46apjWaJedSkzYIbbYZGqp0moIBej3yZTttqjHsr7LQYBPSM2zOb7HA0OTIWP9EvbH3kIXu
kmrHGiAn5xOA/x35nBUbGTxa+l1Fim1DXo8jXezBugKbuFJeOwRCqvpNUtpx5g24yiwjesJgYR1s
FyBMwMndWhXNUqw6zyiLAK6IPoqnbJ7ab1nixLwzm0R/cgdKR3wKt5ICa1RoyeLAYdE9aCzewWj7
+RrIKLP8NgTSQw78ItLGPXoLUCXKjYqWYMhipOGfkxycamh10DVC9P2uy9z3sah3mapLpFJPX3Wl
s4OGGwaMMpEXeGvbQIZ4Sk1NPOQtDQ4DAbt1Ey7081aBBQchsjXcRf6ynObRIZHOwb4u9wlbHYBg
bIbUnNig3Ji5uY3G/kOZ/s7m5XUQpZEE+C+cW+L2862SqHrcIs6ps+0vioDbNWldikNzzeZ5NrCq
NfRQwPypuUPtotoZiQ4eIyN2d9XVcj6ULudkbGv2abBAc9HMBUusY+BrB9BF3FMvIcyPkpoDPRT1
o5J6ua9KhqdVGLrrtO1x08bEOgVr1ApH3rYb/GjPjDf/mq2eNxauqTWehvo+Fvi2BwNEsO0VacLs
2XX2ZV8Y7/3IsjC1hdUF+Qz6RpbhO6otbk9tpgykSrX3KW/jF122cpWrSdTB2BsuoDYgEzRD8moL
DPhsx8iS/WXUchAuvEoDk/HJsebIRPVBgRDWJjSdmdbnmI9qWxpu/922qNrwWJ53c9vWRzvFcBr7
0Aw9hK2VOeCUZQEbbpO05MDbxom9ayfcEbm1BKWxAeE8nQZcD2Uc7XptVh5fcUIKl4R6UNTlLSb2
dlv787ixjKl5SWGvQn2UJl9Bqk2gmqL0nMsawr1fTacuBchwGFwaCmy2+N96q+i2BvITvkWGRkXT
DnxN88jnL+5Bm2DSFKBvKZhUs4FjC50D0tCVC2blqerGkrucm34XJ9rbkBozBhzxxFzXeSGlYbB4
Y/6+zlqlDsqaB1qkyOZXARBc+WanmbjOF7tfZGIyKTO0Rcpo8LjTL6N4aSzPRHjQB829GScKm0og
Ul5Gor1zE0AwU4l20+aK25ATRQZPs4hfcoCpD0lICQOrqvdSKV/7lA6ZaVIP2juKDnNiOU0Pmp+b
K/KumGRJd1zUIPHTIpQHhq76p9gponVlhfFejLTIOZip4x7/QWqIbaYoV/JddvVjmOylYT1Qov5C
UbeBBUfLMXm2tMIFNgHpTdWgYrCtq+ONpwOJW4K/4O6mGBca0B8/K1eOOQ7FRum1fizJikA8A4db
A/Ok5dXUHvHTZXd16HvnULfb57HXYV6V2bSjTEB9Mt3KAxyhSM3U+9ACJQeWVwCLzcoFgHsMhy4/
NAWov8DBjEHzbY4pckqdXcxnPaJqs6s1ZyO8GPT0rZkwscUqk6+hE3I7jj3N5U4ZbyxQn/PapA1+
rYw4/lJdMd9TjzBAJBjIxM7exchUeFfGHMkwn+QHJrAOjRP5eKW0uDiSPcgfGpXKc+Gb8deoUyNS
l9N0M3aMMUldeo+ehRW2zNMnx9S6G7spMiZ5FeIbyZsJYIMxPXlmzYqhmjOFQviL2KyuATeSJjB5
J889tfR1ZfYbzubxQ1xSINuUQBGNHCZ61556T0fpYtUM7IL7Vbq0hEFsjF2i9fAkjHOrJK08VXNL
Y8yp5/39pCSGLF3JAT8fZC0TVhALfr6iQGVtUJIQWJniaFGDFKgVxeJJ8wHl6DG3nG7njSFZeipC
MIeN1LbFHa5dVNd0vor0eGQl507JaYpgOPM0l1iuxFvoW+Mh5i0cQIJ70ROYhMlUflpRuYJp+5zE
03dNHyCKtvqXHd6jbBtbCgDx2MD7MrWTRpDHZsQXlL17NcFmIkXZO5tBCUiGdrcdxuHEgPa5xRBh
0aMAnc/du0YLzbhE+dfmXWelTxNlVfuIdkcAACiRdjEY5NCxcLZ9i6evTC5ydPw1GYj1uOyGJoZ2
gayhlbMLBHQy2AU0XDTUbDCPhaNdl2EGqFKOJrYehjp6SwV0k6RfYZQ+x56YAAO07hrsggy8KJMr
K2k/C9mf3Zy3u2vjl+zGWHv1pmQ6hmHCOHLkXOOIYddhLcTvo76LjoD7NCme347RhV/DE/SwYmkF
bk4p21ONd+QyGCZarCrbm9wfcqxqSf3Fwtgf2FfhdUUjX4HJB8kd+2pjtziGXL+m3nMG5NEz4qU7
u9/iP8l4Npi/FB6sMG4BbPeJ0/CKgQdqTW6Iiz+GlFig2we6tAmqKd6HHMP6NYEP9xq0D/ALNkeP
Y6htbVcUx1BG9Mzkxq0kT1IbZc9rz2XvaVJ3JUAcPdK6WdHADr5HlD6hMq6CajKQlcbJFwyqo7r4
wHYVbXCpDjvym8lW8jV9S7s4RNjIDzXNzAUAy02eYn7GPJ4fwy47uym+gixBcepDpotR3Oxkw/Il
8oRfdBxs+uqJrVEaMmzynlwuzp1Lxgt7X7D9yiPARbr7GNaee0pS+cnq6R3NMD8KU3zztZBFrmjO
0Uyyxiu05DRGwr7yhlY7N1B0G0uzuQdlfABC+YqNPWB+mlGmHAJsqcphU8HoWLcQU2hxcVwAQAji
K24paBcJjm43aQxcqW5/aSOwlUg56aNR6u0VO2S8r8CMQouT6+RAyCQ5om8bh9f4v68p/7+oxX8Q
oXef1dVb8dn+Kjz/fygpL53ByCQ/KaeLwP27HL18iP/1P+9RlJNfCjr+zx/7TVb2/+EZTPxoljRI
Evu6gUr9T1mZW8Sn8XapOxRw/vk7/5SVxT8w7tAsiKmQV4OxSNv/pHXRQgy+mSCJDZVIENn/d2Rl
8UvGE3HXIuJpwomyLHpnPNxCP8u8lVOi92URK07mYLKlVDJLTHw4Vn+X2G6Jg0RvsIJGd2OffNM8
56Eu1eGnS/avxOZf47K//RJ4jmzC957BdvOPv4S0ew14MQ880d+3Oh8yHPOkL3zOFJyFNbl2k3JT
u85LXptv6WTcY6x5zpKJcl4xopuIjNRLfztU+aXLnWe8dnXQp7grIoddgv0wJjVg+h6i6xJOKT3n
ZvaXIsvorevRbNic3UmL/9Fq+Y2nTCx4Q/EwJzXpffFmGvl5lDENc6347JR3TVca9oTMY2KoGvwS
eXmjXHXXipTpPyRyXdQ3sL3YeGfRKnXa+zZSH6luntpI7jyC8QFkli1cJdC4hjzRf4jlHFlVhOZT
FWW3uJ/Bivf+97ZzzlkabRqfiWkGLp6zYbPCC3oWTr93BaAbawDwas01oCZjhFajvjWtR52ZkEh8
WreDIHpp2dXqoxiQraMVFHDKO4c7XLUfvT3Sl+GnVzDBnuEhoHsxnxzS+Jsda6ehS1/7Hu/7yGFx
TDN7ZZnDnZoqbhE9vaIiuATPWT822pL4ElwJzUS78PPsKoy1wHaocQ3J8m+7Hj9jTxhY0ZMRT4ZO
UUH/bOnlTULhJZNr99Y2iY7g6w70DrpM7DwrEgGz7nyTQMUFE7aARqq/iTf/i1vfYaiz0ChsQQ3O
Dw/bTxOONnFF25stDVmYzuCnwRPikrFtyL+E5d2noU7IlPK7MLV3VUnlfF4U1uqv731ziZ7/bJTT
FwMfflacd55h4Lz7463v4JaK0gwzuRHO515rnf2cYKfJo+lsFMLEaIRB1yJMHmRhx/a2pjayq5/q
pSdDg79DwB6djHNo28gORzpNV+7or3xXR6jhBYav+6Ebmr3SE3fb6P693YjHKGX80ZjSCAjA3s5m
u1ko0JhJeHeICCI7TLHGJtX91x9WMEH784dlRuY5Bs5FbIh//LByRpaJZ6QbMaaXSFWXuizno+9i
R7PdMwYAQgMtnByvR2vDaR+N0feGPTbGcu/cw/EKsL/9DRTE/lffABZFlmAi7lhufsnq10MVydid
MM8sXZJmpa6aFk8iXxVvblk8zfPMiQi7g+sckfheHWpKbO0hZae3LXiHU8PTeTu39l9rvXrlQdkb
VvtozuVrrrJj08t1OKqah2/YiaHk4cmReqvJYfgzVffdYlkvxFfIbovF5aQ6uOZl8+4pi4ADhkbb
kIcckVJayL1epU415UER4NQ29yNSbtnXZAJTIMV3tnVtXPth/J3IGKMZ62jFaCklkjC0/31t5dr2
/+ILNX1uXt5GhoN6+8cvlGUR5iubUmj8NPtllHMHMZ4IzGbNuPLVe+qZe2NOX+kl5JfgILwiuruu
ivSEvPzOQnlRGSaIv/6t3D+/0zxhmTxMlo+DSPzgXfz0YCu3RU/VeabgYYGmTs4Wg3/XK24iYMtm
PyMT2PqKScqAOb763ltP1InoxGWava5535UmrrsYXrus0kuSaOdKqmunrHZlRCUCyYRL7YabbE6/
N7X6wmx5SDMNQd2jtBN6VWBFxn23MJhIzN2mAFwzezpXU3bfZffW3J9D2/9sjfgchR7pOL9lqGMC
K4fedTUkwAUt/95zx9ukGu4KNWySdCAiBN+1U/P3uDdO5QAOpCZQEoX6hxTTHYFfim/oKBDlfOs3
8UGb3DfLY4ppTHdeVN6MGaI8tkaRw9TLq3unWFT6sVwXPq+av7n6f37GDTY5rmtAwHCthTP684bC
z8sh6gtzAXRDFKmi/LW1yxuPOa7nAB0kQPY3S+ifBtW+h4/L9GzBwmIK95cdTFYNIaUQfNsUWvKe
mMA9OHp29ePrzTvzsfMpSZ3Q8ReB668/679YOkwDxik1fQ7/DTj1D581Jamo06HC260ws3PUNhAe
O9bjv/63/KmWaflcIDXYpC0QJiaQf/zXNJGOnSZi2UQq23ha56wd9GPIA8J95I3BjKczjY0BLXFf
Z8bMLW5Uf/NJf2XisEVbrAyc1HA7sCn9UzUU2H7NMEZqUgTzMQp8MjSK+Xock+vl+01TcStUeNa7
/BgZyV3XWgQbrfjvjAnWLz4IarBc3V18Uj9IG1DJ/ngtOldMOeckyGtlxc08teAewQ7C2oOZ38le
HRwTjSstvFez9ofFb8BmbY4d3vKc11Kn3wnOtzSLOKcol0cli3DrCXLpk64gHjdRElTMP1dFH7n8
fAyKAwOYEUc1JI4HBQATwJ8MtMy/R6O71Wv/lEYG+ikmiZEv6OyUrU0zlvbFiOtoQ9sToY743cbj
eqxRG6oaDJ0R76ExPjnlCNoeP//fPBNCOMtt//PGQtAhCctLZ3cvFoPKL3tqMbSxldusQgNxOHQl
xFDIGCSh0WQawQY/pruLdY2gmFVOD6HebdMaRA/OWqpEQ/lGXu+jKmpob6NxPebebVqMR0TQQ1Ob
j2nvjMFU2+7K1sqt7rveodIfNUVFg8FccY6o7Uphxi5pJxc++hq39RJqotOIHA23Z9zGzlp23dtA
KNhqY5rCog9GdqRBq7A88U6V23huJ3YyuFVX2IyePOwxVOYhz+G0CNH6SLywPS0w/8M+UQWI++Qd
4ypFDal15+pVtu5SxBa/0rWNxSc/07mdE3it+pPezPGr4Q8jhMrQs082UtK6MrL+eSyn8jUSuXmt
jTRk1YjQj3AcHitO6ITdSKz31mCs0fLcZyucjZNnZa9wSudg1Kf0pe8dfLr091S9QZAYz8Sh7vWb
eorDs41pEdoA2Epm9mEqAncK5a5I4yHAgLNyEsfERzHXq8ZogX+6d7OZ8cP8m7J8cAyqu8oLW5Xr
Uav2DlMBjMnmtcXc/OxKK17pWvPqx2yT57nehNTCEyitqX7iDmuc+hVT4JMijU+9XazdwRKtN00z
IYzDYX7O9UwnJ604AExekOEJWkPfnwN/CvvL1LH0dFMODHGw9o43bXLLBYbgj89JNhK316s7hqfX
1ZLgLjtufLMcgtGCujojaq6SGqCTp3HcqRMYtr1YC3PRX7RmLVV+hrD4zXTBdY42OTUzu8L6EfQi
fqeIgu0Mp7z1qGmrVkXPBU5CsLw5dmWXSidIJufcEe82kz0optbHrKvLmIzldQ7bhUzmKccqS+jp
Zp7kKlQIjoWqV1MusAvO7DtoEbkjEvBgFvYzZggwVxbCZKheqzj9DpWG4+Lsn7NGO4YLBb02dpSX
f5pxUayZijxkgmlKl4hAT4m+NxQnBu5cPkeYQChhp59nbDdh3539MbfWRcxgxu6SKxwwcHqnECqu
yfzMvuL3Ie2aEEV1Zna8DExGdiahXXnHaEIarIo5f8oklvUWOAYmnnySSK5efk5FgT9UWCUI0jDc
4ivJjp6pFzvXR+hjmthvSy8t3iEjlNz3Q3sIh2Eil+gAkaUYahcrd7oyBp2yBraNecl1tNM5pvOr
7O7k2NPU1atsw3iBmu1KkSKIIfkaCgyYLKOFTTBRVSHjt2Sysz3zEPlRM1Ghz74uXuYqEY/sEKIV
lWr9HbIdyKc2GVaAZIqNM0mIs+GQATZJxLrQy/c6wfcPeXLmX2Z62gZTARhKLvfSjW0cfWjUr2ou
anZmfgPTIwyjIO4pa1hRlqGP9HwL4xhx9jgbLkjZvvfVdzdXF0LIznM/zBAJOA5idhcdxJU2CfEE
dKl/oCy7XftxrO8ZBUQv1bw0L9n9PRpEN671UpQYwWFnlDrgTNix7q7jXbFLqHc2GfmQALB6piEu
riqRP9cerYFdpea3Pur4Q7W8LpQf4iBwu2SlEhMYjdXR+t5p/S7B9c0k16g3Or/AZoo5XHidujZD
aW88K6TtOnJoFbT6Tr/nZEX7GCe/TTdhMS/gWCBungRhKWUU2zYR1z785C3d8HtHZV+17z9YjFRw
hUNBJp4Z1IwhndB6LgiBpoVzZbf9I7KpxwXlXyIrXoN+bV71Sf5a9dJZg3c/h7n5QlKLnIpb38RJ
wkhb0JAw67m5rQqTAmKTEvYpVt8rJ3wNhfaaxvwwE7QoEgG4n74FbFoz7+vteKdyU211eZV6zWMR
qWtX4wA+Kevd0gi8tvLeoK15M+f2s/T9Dxl27RZM+TkX5hZP3QqeDBfXMNp1jIHL7hkYp1r6ZXbh
WpuH8WK2NQye4rOxuNYkU85t1z7Sy+UFdSfq6wGCMCYyQEsO9eBq8j/LKL3MiTzhIXpBCybanEaP
Q0MBUjrarENLNaBINHgpTFu8rkgPc8WFmUt5JvHwJWNc0Jbuf9rZ8JyaMczVKYbHzXpg9slRWVwA
PIUb7oLbvi4YNY8SsJHFxVbxHqb2EEgOJj7NNlpSfc2ZvCFlzR+mdWey7ZWc3d3SzZbN2kvPUb5s
q42smNuIGd/K0KDfT8aV5qgoaGlAA23Bg670dleMoxPkmnViRQWAm+sXffDkBn0l3sYKk3kL9i5I
zfmCq5oVIflS5k2jcGSKFH9kJYfAMGBiCOtxkLi24+o2a/pvHEg6dkUJ3XNV/xnHmjjOdnoZLb8m
fMIZsICJyM3/zfTVQyEqXDEOqAIc/PEcHeVoH2sHT1qiQxVpBBgg5yUu24xKi3rdEdECjTt/xJb4
SDwEJatRz0YXPVYpZxmrmEjbATSivIwcTf5Ua+0rMulF5cadP9r7vuAM59ptkGDAK3OWc7gFOFy/
sIa/W0wdYeH0F5hca3iHh6QvXr0+fY/17gVH4D1jQCjYJP+r7Kqx3DOOIoMWLrmrON5GSfEQ2/6T
L9KbvANpZxFjMMR0z8GR5yImaTRhiXfG9AsY20dPcSwB4LdKYA2lE3GfiWHbKJQB6GSbqieawROi
Fn8DSWuOaPJ1Vhgh2UvdVyZEiE6oo1H67CYArGmZekjr9hZ0z7M7cFmETCduXoxQYuDcaCX+iqMm
upDT7dOo4p7w5jcvHx5Mt96ioX6xbcFj0tCCCryIYbe1T01OxYn91JjUIEkHsnJJpCgW6cfCNt6Y
abSt0IY418PFsWC7N471iSfivXOGd9H7tFcx2vcEdwbOCFIIdP606lhlRLvhKNxk2fxJEqpZVyl7
Svqp9r3V6Ex1fNyF42c24xZmY0Wjw5FM9Tn36idp9a9Z1KMbOJQhY5t6qTQMO0300DgIQyEVRLyb
eVZI+Qd2GX2C4qAuOOwSqGDOQ6KXG6l60qJz9GLF4dcyiIt1Dgky6VaZz6ulLuo7vId0ITnkUAdP
B0kD8h0Ga2A4w11epJ9lOqEng8YOTKDdJ6nIX+UTll+iVBth5E9F6xoBbwRmnQCVV5K9xErFpMx4
z2qUNkDpgTtXHnOuwq6otHKjm9g2o5mgoTkQ6OQcyUsMOrvSgbhlTXGMrQFX6WjeRAMvGadVayce
oOgX8jhXfrwefFOtpB1bABjknokhWsNUXnQ1fdIQchKt941t2jVmtbPhEaAson1sgO+y4TcUUnP3
ddx3q8gU9207fnkpSZCoRyTgChp89LgLL7ZBJ5hVGM7K4IS9Kgem0oNugd6e9WeybHlQljVLrMze
+jC7quihDqC44c4wjZQRrP1u9sVdZbBvUY336JpEbzE/5ZvaUR9ws7mmusJE55b3nTvTerXA2y3O
6mvmch9ZzvUDj1S8mC07UtpPcUUCfsVEVI5s5itSnrlL6xEgPlyxyQHEUvHcIVSD0hkIaInOp5Ys
1Z+x6WDigqHS9RhL5VRs9b64aiRKWcT+L6gaTud6NTxqdThfGbihtg2TfgqprPTi5IXHe8WN2a4q
mi8PPriTQGv8fFs6gnskND7CihXB4XqezJ5+SuiTAONaEBuabhc0E0KYwPjC7FaD1VowII0SAzjh
3D03hUB+d6eJn9TwfpNYd8iplARNSLBIfA3rvKZFSSRp+FRldNlGNHWd/GQQQdNmHFTiUSPdM1Ct
jPpjm0dz5uwaKA9vWgE4RluFte+sM7KLAaUxNVt2PpSZiGjLF/giXcxwOKce8tx+cxxK0syG70Vl
2dvAfOSqjVjS9I6NnqO7GMOoPtK9eFpPLY+A8LMHYFF0wsVwA1DcBGc3E/zgLG5h07H22+FzHqJM
CIE72rvFGskWwJjPTBFwGxW1uGoluwYSLxi20pQOioSjw6jrbJHj+sJBPgukqYeYTHtO7TZiJ5D4
b+5UDRsNMZlnO3krq/grLIrueoYLt0Lc/4Js+ZEWxjWZUTzRw7xTQ/+dijymJHDRvaKFSuOzs29s
BsexHX8bKgZGdquzTIXVCTzlGCzZipXZmCQCdHGWUwecGA5g7PnEtOdq3RRGs3WjqDi4oDO/MXGx
MbZQElIo9iK+tLaNy7GiZ40+1ni2iIq3OGGF/cXDsSA90vQY4TY4xJocccF3+jecnd0KyyoUjnaY
CUob4w2TtnE/F/GOgz0pzMQmYqUjLoCQcaauXWARrHtztLI6/lhnfRhu6G5dZ0h2acvrr8zqs1fo
F69z5TU+2mGv6daxz6O7tog+l4O7mLAAjRWZKK8U3/Tes7EYRfjPlCue9YhZPvOcYo338VByQN66
oyMpyoz869pnZyg4guwikpIL8QWzh1azSSBKxjZC9CIQLGV+h+2lnDubU0xLor1ykbl9mJGR50GF
i7wZP+Jr5LBjo4KrH0turSh7G2cn3/KN0Qzd4aK0WB3hgzxoJX2Z7tSgJM2TCGZQfzWvd+nZLxX9
MIHDFm3bOjFa7uJlpOfmbV4yy+Dod656jTW/XVGq9QVJFKdYX9Nv4DTVtrYnhVmv3TFRWCTS9kBL
HH4sylIuGIfIQFJj3VjeYgjn9VDLgrOt6a7CsaFQM5ogUBomXlPwjau0Kigps6b4vMgtKx76bksq
Odtoo4GyEwpc03Gc4e4fu8eEfplbrx6GY9nV+amPm/HGN1IC+Qq4oD6oYyE8OKKddlk6QS5T4TfX
depS4OuYnz5e4U2BQ2WtZcW6N6tvVU/4rRb1qsSgkLm2E0jyc20NlbSZJXqzNm3x5B9xxY2HuWCr
BaQKUzCTTrcQBBgy+JJe52+mnE1DV4yrFmTdKk84AXjWsR1sjMCa7+67TkwXk74bWoG79jqEg4oO
CZ0UTAm9vanbintdVtEGzp/aRHQ0uFmo75RBpWZDmcrNBAsIRzzZUCKXLgBP2tsSq//f7J1Hk+RI
em3/Cu3t0eYAHGrBTQRCp5aVuYFlloCWDuHAr+dBdY9NT42x22b9uOCCbFZWRSSEf/e791wwKbhY
d8Gakfex3WwAtY7nquzxAVsRFh5F4cWW/cw9BU/DE4YKtSe8evSHik1iTpGC7iVkqewaI/6VaNry
pBciquXwUrBW3VbDu5GxSLaBz+w8m76VdeA8160znh0XZF3jgmJg6fn5sxKQ3KDx0qXprd+ci7ov
jnkMfcwnT3iIIQoKEzqQqi1s8T1zR0QeEes47/WsiKIbGOu7sSy9XUWP6y4WmKiMOYMR2mDZIfWj
QjydFwIlMAY1vKqGxqP1uVpvmk5w4UcDtROgkW602X+22hq3ouCspxuAPlSA8Pfhp9rVFZYakSar
wDhtPVtzMvCH4axoQ5owKephhotWfqFaV4URcxrA6MQGfpDYu8Vn0VwRRviYFKGKXnT9LomNVyw3
37uGN7pWJng2YOtRQkI74Z8Zss/G0djTV226PxIVu3QneaBzbDEeeQt8terehpiKkzcp3evAGWrc
aAmN3rXV3BiDWRzdJOhOisrYU4UbcLs0zUNUWdld1ZoPbebPVyyMEk6+5ilYDG9D/lXea3qTt5ky
1AELIOmeoX2LDOkdRBEzq/QY3oXQxXVdcQWatUmKi5BGZBQ/cDFf5Q1WTsvDyRAnf6v4/5v8jC2D
IKAfSMzXtid/WdcOUuUJ74tu49bLVyP2dhN9SvgoCx5xkf/018L/r5sN7CEWmULHxR3is+L4ZbPh
w1LIFxfKULrE+zWYM5UetnhxN00XXaqTbvTDkP5jg/MfZUj/f/T72ML9S7PP5kOlRfoVD9CfM6S/
/6k/IqQu3hyCoLC4HZcwpuQ39geVx/kNm8EaI3VtbD0eavw/rT5QnQPqMISHTkm2859WH7xDAdca
0Vbf5wf/hwlSR/y6EnBZIlEbSJbVByX0q9cAOQloDuFDdtG0Z3ssIG6FMRQPpDz1MRV2dOBfyrkk
LrCWBfCrZCPMg17rpVCru0emcJCIWreU5FBD1a+FVF1U9OdCtvYJZslrsNZW5c2c4nljPlTe8kGO
TpKzbq1X8uorHJswOWCdo8f0GaylWNZgDLtpLcqi4S2+qAmYalk26b4AQ7D1CsB08CZ5r4FvPLXL
8OnrNPjSTuBWndGDP7vWc3VNDURYtnTdtJXeRVUH4ZyXNwld2mw0FV9lL+ihG3AoGoICMHCw2EZb
OkAhkCBzrkVhE23Um2otD+PgyGCNJ34v1moxats4CHVjAkSh0JdmrSBTHOtOrDb8GxewAY+hdTOA
XrhJaC8bqIA7EkeKWINA0HitOocK3ACuy9lJ5a2/xBCAnZ4dXktZnattsBTz4OQP3WBBXRB8sGuv
cxd4k8KrX1l5qe2UeKeApUEfdV9SA1pDQ/d8dRdTaKQ6eXHb8VGkTD1YWlgeRLxGWwchN3iYl/pU
ZdQkAkh5iezlMLbAGgVGy4mqrnKwXTJl3gQlgo4h1/EJN5n5GZDMF8sAyckrh+lbA0hwZdxu6hq+
fVRMB7eGvOHyh9OScAuclvqTw+wX9NVv6GR8pdI1KF1dW8vTaLodEkzlUgaQ3ebReXAZx3BjL6/w
jy82s+Hc2bCDcEHf+7bzoOziiRwJl5DG5R1GSU7Sd/CPyHGUH9rVQXXlcHFTywqNuPoGke04F8I9
l0FF9LMVdP5Jao7CPIfl3ta+t4lzGc5rn4fAWQ9h+SkdumtKsxtYaPzu8zi6xvns4XZy7rJx3M9+
71+UI8+DLlxsmtVXv64OEjvBdqq8bxawVWsejmUJp2C2vzMFvdmLPKMT3OjUKi4gw6HkTvivZ7nA
Y1xg+/LbgdZfbZYpvo4z67r25HmilgpsbhXCHTc2HbsU4ZGHkPBdAZQDnrW6z2qlv8SmcUDoeJuy
6iNIive8xyaeBC9+NH046SivafKjQiIvr+rauymtvNykfWAiKHC4FylaAb4xj718kBMIjcsW+9ni
q6d0btOruAV+kBNaieYK2IM/zzvZWPaBVzuwziH1kIBQTkomn17xg7l+6f4rOVbraAFMJXBnr5Xq
qcTOm3ru3TytWnWuZ9RRY7kA77sVVTduIwxozPrSuksrfw6FJOmBOuKRapP6ozRwIraaEISPeDAb
Mb0RumRoA/mZm8LaziYcq8QaaBSX0XOLyWVDnUdf413iy+VAS1Ft4PWMXpztEU2kgHQVBfd5mZjb
fLAI+vRKEcamkK2U0Le8Aul+yTgFLmQQCQEQlbF4FrUpforWidcmrQEiTcvuhxNYiA+NsazZz/Z4
FcwLjb8U+gFbZDaOEUi38wQ0vjWJBc/tRNZsHJ+x+sQ7ClZcVnRwJ9rCfPUH031VhXM1DMBDWzYc
TddBFkU7YMEevaU08Nru8qSLlrgcK4IIW9AEk5ta9Lu2oKrS6fl89UQasvGYdBvLeKpzrI9OfOA8
fKty/8YR5Y5lFs5+XJCxfd1VwZsVe5jeo0wiWMafvte+FUXr7voSUNdi+DuivwixUfRuEziORnkZ
bR64JufVNaZxyOGnbsaCtkNZsh7L07aFtzHUSYiNOdk7Mi9uAf1Tdz6CNSqVlaL/d/YXP5HXkixY
ZWd5GJhKXM1OwnowyNm2N/jQUF3BVg15/cDCb9iqeFmohGobVvyUNW1jaDU3fT92F00LJ99CHIRj
jzxVArAWlUNRXNOFGBCG3ajuvKqFF0XD48ZP8YypMmie5lrhN7LPPX6Na7aVlDTPDhJyGoddboy7
ySnu04CMrT/AtIoDPZ2iJv42B2Qnhp6kmKnLbjuak3Fx3eIN/Nd4hGMJ8ANfLZkmoExFWu9ZmlzZ
ki23sBd83d50DYasPQBrfeBR/6ChCmDVUo+JgzV1jpynbg5u52zaZeygKNQBfmv1zlNGTpuCekbU
mJ1xV4jhwOni0kuD2qagORrV/JoYNZ6a0n3oehzlS1Y6ZLDah0HpOkwJFXptLrZ5xBU6GPZ7U5Jc
BtVbnPhtgs+1vOfMMnkNe6TGizFNd3gM9aY0EmT3IP5Y/NkOC6A1m75Bi8I74IfWRIl6YZZbQMKA
Wefm4BCtR9OJv7nrUPkzapwFzlWljISZR32BqgW93ebdsSjATsyaMx7F+nVJpndBKHVL5akOZSv3
S+UOp4mnENC76ygryXz5R83TuZuYxscOZ5kdVSbdnu73dKzr0Bmql9j1n4nW3S/FnN3aTnlr49A/
qZoZqyst86b38gdjwHOxUI+zcZzxxjB0+5imkPLALfxYIXhExPJ7ZQfXZp5+c2zeaZLeB34VCxmP
av7aZggxrUdQW63Z5MTejnZ7oFTxkQpX0uPFKhaI0twakc5uUdkB2lrN5winiMPOikouaT83vaa7
ZBbdmgSkT4r1IVifnIeaxwBquABBHQkGrsrB9tvrO6YyczLMs/PUB0x7Q8bC3HP5VqlbH6EmWPsy
Xl8OrgeCvnUf1ML7Qtoei2ArYnWTagKSaUjOczr4HjixKtcpfYeTt2GB30C7ra9om0jvXKJNZ00k
Fh/Emly0ZohX+ZQWZ9dT+wQx+ZZkpM3aEztAaUwFoU7RP2VdjVOi+Crd9fEdO6FOOU/ggz9Y5Xhg
l37oW35lsbY22IYeIjb1tsg+6lG8LgHWugIW1RTI17boYxJJ3UuVYgfJ+yedO++Qc9S5amUaVhN8
pbT6nGB2jA3dATDakW76BtyzfFLLo9lemnmqDhwJrm2fXqm2fS4m2HR9ilbANiG6lGsXqA0nY9Ms
/H+5FDE9LmtnaJUSZlkjOXCvvqXFInaa9SAzH8n0Rn3JhuBbtHaQltYzQPUFJ0pmkxDhgWDYrJf1
2l3aObl70XmZQYItca96i0KXjF54oCKxLly8G2xyE/FU42kYKIBSa0/qsDam0v2pdsRDKCKOv5md
+8Q8gR689qyOa+Pqgnkn7IwuDuO1jzWjmDWYvLt4bWoNqGxNe1aPvcWxcwXK/Zw8/28E/BuKkA0T
FRPf/04RehrUV2p7/mUA/P3P/DEBWr/ZTH6sHVE/1kgHP+33CTD4zWXsI+yxluI5WM6ZNf8xAsrf
pMd8v/5XGzvhOob+kfaQ1m9YHZgPHUHHk2Px835ynGAo3f3u9gK/RMDmn//7f1VDeUcbb6/++/9Z
v8oXtLtbEqVAOBaxDzv4xRRWE28jhmnPm2Qi0JC7uX+cBFlrTzWPWpXf64BTz7B2R0jgLVuUiXwL
Q2VbufFz242YAlq4+YbvX4MCYj+Tuu4hMuWPqNDjtp0pxUvT0j4giqvQTld+I/vFcHaT+9IMHv/0
xf/x4f78YX7tveKzEJ7xqbumX5Fv5pfPMrgm9YsDbHVvcaiaXVOLNk/dTWM7/dYdKW/Bkpdd4I0V
f+Ou+1l89mdvnaDbSwbkVGRgr/GZX1SgJBpGE1bmvPEEGTP7LWnn9JD3Adp0bBmbbF5C1qjTyWut
9BhUGr9P1LGrZNzcwpy1t9HiGcfZswDG4zymHEdwLIrljP3cP5it52wDZSsOUKTqfio8zRoB+evv
j4zDL3oAH4PMAdpDwEpB8D/89z/5pJl0fbsaeOin8fQYddLfFa4+KzV/nbW/oQiw3QcuvM2ExQ2d
RgaBvu2kihsW34copt7H4cXCwfoZnwrzcSEEHKSgPGSTg+2woeQ5y7EJ4tWqd36Ll8XuU7pmZklo
Zg2N8MhlPKCYgx3fgKobOe5O5iYl3DNkniztF7i4pBh1b4IPZMEa2k77o8ww9lUFg2QFE28zOIWB
tRy3+4J6Q/7SgYDo/3BRsDeGA3wcuwT1Pou/72IlD9ihoaQTMMBX3bKmMwYXUouhkG3H6Gz49Fhs
lLbuxrpkuZNIKIsSx4ZyQPJq96pLxTvMuDvSMjRd90219Vr2KdARCheT2tQGhDBc780tOdmyklbn
3DbY/zdtel2luTgsI0xMeFsMFwj94H0hwgkvudJkL46jGUd3jsgrEtRmfkjRHfZlspAZUMs6Q5nL
1ugmdtMp09HYd+JQpK17KHN/OeIQppI3BRShx++CtGNt80ZOBW9hY6yeuDMu/LIxKBscJaYIg7Yz
x81WENfcSmnMNNVE1936dmO07e+WBvNX3UO3tVv8Qbjsr/OoYdXUVuw1ZHzB+w8wa6ogFYpi33bG
J6HGJDSB3zsD1jAj43ZgORbt//qy/Wkg/+XmIyyDRRBoGQ7/X/MacylQw2tFIdIYaTI56jPom8em
Hu+BZJI/CPy9UzMXQVCmL6zOfkypzxfROhUnyC7YEie+TAu1GrZzNBbzwHnpLD0kXYsqNn/2bygI
u83wPbheq7EOe5ogjX1f5nrvVNCX//rj/KyC/NePY9q2wDtuoa3wwXhh/PkmFB6/gdKBK4XxlJXp
4oKcsAsPatn40K3NN83icY77kvlpKLWWxEan7CT9eqcGgq0xfPaNN7KO48nPgbcHn+kOlOIET0U7
beF2EY6VUHKgt4S+GR9jYd8HY3vsW5T7KQ0ezNw7NZGMtq1r7spqURuvq35wtEYfE+JzrIZjFKeQ
JkpN0+cU3S5gfQ/4G7q/8Zjjmf+3BxJPchNbHVb+tdHwlziJm49VjDdR0HFef6/8Yq1+Ae8UOGqn
HOy7S/+uovwpEy5qkMxrkt0srrLEuFuIklhivKks+YDp+N6yo2cRF8FelSVX8Egw2yvHPRGE2xzM
MmwBrn2YcCgKPjaJtphBgnMfbSZQmfPRLUS3d7qu3Tnrp0aga0+Y7LuvnlTffVMFYJDcaVuN60Zl
4Omh2BE/ZgUzTgdGH8P1ktghI40d9j5L+t5lEej4bhSKoQ62sqzGr0i19Ctx6+LQhslJmkWFjvbk
jS0cHSYdoxIbt8Oi+x/cSjgHS/6abHiZaqfe2oV89qIh2gVJw9yY5RYtKxCxiyIP3byPb4OO0ykP
fjry8vlhdkEw5aqoT5Asb2gVuAeUcTd65vepZOVU9lBtLB3Pp1jx7rem6Kbry/HSVHJtoSijXUVl
ylvNNAE+jcfmXPNSleks9m6jxWZW+iuMGQhyUGIBMdr21tYF8KxYXaVT8cAH0leYlcDsrKHoYGBn
UQ5xQAtjlZ5III5vczrGJ4E35J70TnQBND3Pmc/wgM+CIE1LBqocMMU6MHCq5oERYJUODPeBDtV5
gVCAkuxNIr82iqE+Dg2YMAdN5Xsk5L0o6mezTN7mUQBt4sPHXE1bZ1ou7Is4o+hyD448P1J68QHQ
9ADH6alxVix6Fy2HwsysjRhNJHFF5YqEs5O6+bzJW33fdGl/Up0a3xbMLyg5uXl22fwzMA7w0KY2
OlEoNmxa/lUc0019GQUYBeDtgnm1aq/jWMwPE3iLncS8vBFm/VZO/pCEZdoa/BViPNQtSdLUd3a2
k4Gl4352DcQDHfXvibTe25zIxexn3wZ8WhtBvzxp8Dg7zaq+mdVsnQqgkuOmiEgleGMJQa0p4TFT
UuVDzXV5LB4T4RJ6AjzGrMr8onWJloYFGNHqZ6o/+mDx2h3bAEaL1M6PIRkfZYd9QjVqrfzLvdu6
Wrgg22m8EWYKjSj28zOAnVt4gBt6Wrn4YaIiONeddVOztn8s6ZzCtQbrIzan5KDWKX0w1y9tbLur
OA/SSyxXFJC0yxkZw3Tv/awdYEc8WoHyt3OOaBsJA5DPAo8gzNOER2g74UNrludx1tiMV4C4WfZX
E25QdF1vogcovxuczNuOEkYamS4wQ4BJQkeOyOK5eY3ijcbQdO/GxMPV7kE5z3reV4Nl/6RM77ze
XS5u1eATyepHkMA30dL40JDMcVfD2r6XNnSpIU/rj8hCX0wrTg7MoXJTW+bt6NBs0mJ82huUbF65
8Qwdzi2faAvmGwesHDrYkYDR6wrnOAouLvCLi+/VXKzHxOs+PDc5mxPG44iSO6C6HIAKYL2AtXKx
t2a+6KVePiy5dPsqt9ay5tre1USnko0Fj26jx+qBagPrNGL+30I+9zCufZN9MJFbk5SFuSro7gFr
WHd4Woy7xAex30iGTH/wBXT67HGRCpw6rZc7bOVfSCNRkBik8dnxvG71OWTQ8OJVpI89ogMMAD/l
3gtJnQKhBFoRWLF826Y4eGbQQrsRKXMX0QM7efmjQ7LHmMq9biQAHlG9Tahmwh7sm7ovDZo4Nfw6
ytaQpzG3hkiiCIwz106kaSqcRiAy/iCOJoCJg6RsNrS9KXuXAGhOji45n9ZGdhXPOHi7kXW81kgd
24xn79amL/bi1/kToWH6BeIcYxAWvr7ycxQW+W5Y8opOzXG/BJp4Q0Yb3dnT6WuVxQIMET5+fBd1
aNZEmh3RdiQHkSOqluYoFvybUdsR+JTubmGvgPcb9AXv7/4E0dRHxVB7AKo/aO74kXgqvvNyi67X
Ih67Hf57oBoNtioXL/+OBZ59q8yWA2QAHnTbzdbyvfvZt2ogovdmT94gdtOPsWUPovS4GYdJ77UR
XNCZLbSWITuSOUR0Uu41CxsIGxomjlv2J1OpguO5/zWZnOCQ9MtZZTg9VrvpU24EaC7GvOs5VTod
oRM7V+9l+QLSuN34nP+2PQjubdOXb0btlyFlMXc13+6m7tLbNulOjUn/rN0v+2FAg87Kjnx4uh61
W0xhiNqxsW09wnsyQwzmLkavlIr5sqBcD9EKsHvJwSSUxLbJck3HmGfqXZEbV3Mt9YMAn7+3XPud
RSvqdNFAT/dzegkS3/iSAAgKPbuLLqkqLx0U0Y2bOlSH5DPuxZlv31HZWyp4yFG9XZ4VNQvpziIQ
ul774Otn+YxFiW3WdEewlK+Mt/zBsZr4o6KibSuo/yyjeTiMZsZDzsAzQToixpdDQ2ArEkJGisWj
HE46S9UVXJTg2vfRtZd4oi6h7d4pXki3LmO2JCHkIeDayROVsa9YMFwviStaGRIe34t5xnzfb/ym
fuZMMIYAt3FwDj6FQuuRN3E+OKpBFMG6MGJa6bEotbN6wA3fv3WrNdgxQY3zH/RmmL3qMDeSrhIP
23JbvCIt4mhdLP+aAmU7FGUMM5zuERUZyGA9GIInk0QAP3xcttw+Pu5BCEObvJHTzqXdjLIqbsWm
wpBcTAxbQ8b+hivnpZTyvTSK8Sa2F/CDbnWnkENezAnCptuwMorRW1lnlM9cjN2rVxN8HmmCubjz
LOqtzImE5dqRbzWXMEXWeYivZ6BSM+eFxq2IyIb+qZiBjspAkGVp+tVdFH9xakWIbqgIpAC75WDi
XX90O4s1Bu4QcVScKcMiC77PUoxPv3fUDNllljSLKsHz0F+KL3MgMK1wbxSw54+A41chVe/FgoFG
WvmVGXCDs96fbs3KW6Xs4oGsjHcuyPNDRkDS1QEvVzBl5Y2zCt04jBtj28n5K12hXCZaP/cVi83E
QqockoElLyHkm7gysNjqscmOjBAVbn2HY3HXf2a8E19zXTnr7IXPqW06Hvw0cSGNW7cToDiAa8b8
YPujG/q63fc1YAcD82Y4Fv1908IvdDWSdhwXVyZZpTMaxWWEGU8ZC03aK4ePgLEDBxghslmY5KLR
bUJKUsiNCGfYj3nKfg4DIs9+HWO0dAF+pQWdZ7RGPkgNQ0MPIjgTtiMTFhOYG9hfnojfOMeg46nE
6xgGaySmQ7dCoKiaLHaGP58BJ5r7ERnhkg2jvnQet54uaPfRJGRJNTDE4eolGNTuSNt6lZ2ehZZX
kDm5ZChK9G/s8TPmGys7ztNQXeGPCaIb9VT8SNlm7kyMrqTxWevfCubEg0r1/IMSnOrKqK3qnrgo
54FI9YazG3mYMk3pG4nf2Ns4Y9Ux+2KLUoAmu3tljtClo6irtjCvYNanjp2wvisBI8cVoEmPgp2b
OjLcXRrk846Gxoi0RJkeLGuW9zYQyL1N4uxqQM3gK7TBDs2RDzM23w82qgJe2uWZEI/1WSUjZtI1
3cTPJWaQfisqFjKORJ/AFpqE7hzrPR0e9bmDgnysWicFVEhWaef0UwXxw8svPCtbO6wh6LLnGePu
USSBfGwTW+IJBhKQBsV8QLBZjjmQ6zD3ljABT3lelXR3GO8qmFx5SZC/SiZyfAYA1tJoX5ylf6mH
7tmkvOWQJqCn3Tj2tq5qP1WTledGWWEqlUN6hlRe5JYEXjH4Vw1AVRHBnrOC6CNyUS/SjKOP0Zf3
Jb58XtBldcfLtnkzSfSUfKUWI1sqWChNMUejoCUYCifFpOZNt+adaApa7xqPlEDMHoRxmt5Hh75k
pquHn1WYnc251ivmpyBC80wMd3iplvTIVx3sfdVjx+PUwQbI3sxL8R15JH+lHc264xvzYUdbAMir
+A5Hdx52AHtJM7TweAmL9OoAWHtZiIUst9Fs1V9SM4Wanef9UXXBkx41cE4x4J6ZFKCwwc6P/uRR
Nj2qZu9m4iva0Ljv+hpS2Ooy7Ozkoc7MqyZeqGsO4i86GH60Q3KWaXWyrIKYFpPBUMaPdQNM1+Pf
PudWes1I9mOKk4e+jx/YDQHXhbVltOdisT7xhnp866uY46a4sXl7KEWNBDEjFlG27iuiNYWb7cQg
+oPZSessGmpRpO1u7Up5dNBziy2YnvieotBp7ed43WfzTOTkbV9HUYA1vK45IRXJdRFYL2MUP6XW
cGhsjMJcuLQ2M+PE7XQbYEDmTiGRYvRMOF0TjtUnAB0kZzxHcNrMI1swEk4Ze3QV/0CDC8epkAe6
Xaq/kR1W4f1fktKCAQSxWBAqNxFJ3V9UB8coGz9uiIM2K3RFpTuT1sIN+HBr7b+Y9qaXHspUfkuj
xt6MGEHhDTVwKlnrdcDPtjSn34P2fYQ2/flTHPq/NczfrGEsvGnI/f/7GuYu/f6trKv+z3uYP/7Q
73uY4DfWL2YQQIb4x97kjz0MhQ2Y87zAI5UnHM9dYVP/2MO4v7GMQ1UE5eB7a3neP/cw8jdBvJJo
rgASw1rnP9rD+O6/Ly9Y63gs2Ln01soJ/qY/q364S0DZgW7mbuDJ2wnEyaFZ9KuB83crxh7cnQNS
WjvovEt6Mw196OQOD/zsMcHFHaJ0ztw7QRvGphNAOqFue+PYPdNaKablrpksTp5d5j46ZMN3uamG
t8VlCe4GC9tPqqdlKaLbvig/41bGOwp7CEWPjUGtcYwqQOSG/SsI/7lc7vzEe/ISwB2Gp6+6tSuF
8ajZwNYMzno2xmt+CfZtO2IqjIn9rSRduCb6Q+R1C5cSh40BxZYeOmqNg6ZMdkVjkIsT6g2pKg39
ON2LCJc/iydjjxya7tqWM2FSDI/cZdVuMCv3xB1s7QtjPPURGntWUxlja3QkJ6sBIPUt/A+3eMZs
zmgo4temJErNfsZgn9617Zbd2rAjDP9lyYr2dpypp5mxKXJAUPs0c4Bs5UpftZLkQgCZ1I9yVAfM
nGftdBTFC+aHMX7TbgfSWvUYnXowzglx042cSpIjxbybZCEOs0U2D/O7ee065nteGeLcxOayT81I
bSSI376gC4wqCHZUAuC56PBJDq0R3EXFUJ4BZ3qHihfSN+qkiFIAPtqlIqFTtVRf8AOeupoDdBYV
82uX5cW2ztnJpK5JS4/F0oj3CeAK3ASttIA7ERPmJcU2qbE8ukynmL+qAwqQmhZiEOCpU8YhmF8n
Y9qc5Aacpdk4DZ1bXqOnAb8sBs5bY5w9I0tI3PbUlGF7Xwj/YHWyPPqQWBNwErb64yDPyMs2rxvj
Gpi3Nw5n0+/F3rGiGNP/xDXAYdbDRRNaLRUHs8cVa5k63S89QRRulEfTYFzKhmwbiaPm2tmq3mw2
y9g/wrXeDPgtCPPQhe1pFlCElrKT3yUPLCLopE/bTxSFHdgln6UH6mgwMi077CduRZe+BDYlQFQl
GODWIJ5CJfXCoSBI2NK8eJeM2TeivThADUey7K/KG1zu5s4w3HRfBfioaoaUg/QoKhjoQcUt2H8Z
upIAk0GqjNrf+TGKRqIuNE/e0ThW0InI1CqGrDlLMfiHuKQ+K3J741RBrN3oCWOliNzVHLjqWKuh
1FdpSuaigiNiR0uAYZVEdFyT9B6dMjhgmzlSqiH2I4ivuSq3ie2WYYfAwP/Zy04BZr6LGeEvasB0
hsak7yUkfawvwTeIAhxgcqQgk8DouEjy/uiV57paLZozzdF1/JFPRXesMYEBtMK24BRUlo1Ox8dB
LG0g9OGvRXKnNbx/K83x0fMSfy9NBEOj877mFf2POp/vjXaaQvLDNJc0FNR1di45YuC4axv8EQbK
w+yUOG6CYrr2V7ql+7PnvWd6hHUHytSFgtn/BGKiW0Vhs1Iyi5WXGUPO2pvrjzO7dwoakxPhJa4c
zlHCBtM08yi8UaC9L8lK42z87ipa+ZxEGt9ozj3b/CKA7HffGZr8C8v452Kle1b+U7HSPhOwnwk3
1jZfSaDJygQdNXRQa+WEqpUYii54oFCyuBM9Xg96DNgwAhiNOG2cm5SE1KBJmbWc8mOrOOUrl1R1
2n2LVlbpNGDFERzZdlRjfWOvgbfZsy8jiFPETgX5lIPFSj+tVg7q3MbB87CyUemrxzO48lJpZoGC
4Zj3UWeQFezLc29H+6wyEwofcRaXhB5uXWxv4aQ55Zkrl5U3H/iPBFZrLFp+0LQSXN2+/3R+Ql2x
YCriKLDHYDXk+2Clv46dTfYtz0O7GWklWxmxZDiILSu4sSrtRx6osGSNSYyndOXLlitp1lqZs7Hh
8ehZObRG1DO7JWB1VyhTIiJgM7Rws4UaEbO9+obVQvbBovGCUeZJoj5tqLUGQdd2M45bWLiVi+7N
Z6OCMNFXsTd8J2HU4YImOVqIgnWsZHorFcAFQLs0hFI1uYYTRccepF55vKVM7vLUwQkIqVeszN65
woSpGvQCtAwKEVe2r+MNlIxC+zUi0pJzVd+jzADrX+kOPXLmulrQCDUQgwfQwfQ3kDEEuDXq4cbA
o4bYCdWMHpQG1q8GP9wYjMcrj7ieIBPXevBxbjaX3qeQJVraB8u4WGo5ReufWXrNS6178hitOl8g
tSr766DbV/gZBHCq7/6Yiu0CKjlemcn4R/RJmR9GBudZtC85cGUogSm3Bqavdulv3I56GJdt4Cim
fSyyLPRWSvOcNQM1S/FzBMCZYDexuNzfxQuDeNmQATbBPZM7ZacDAFq17NaXASa01YEfwfZevUiA
0cDu7qluoO1kZUnzS8QZufKlZ59FDrmwnV7R01kJHE2pS0Qt2YES4rXwDpT8vCKrizoYd5UXycMy
ySqMW+8oLMAhTRRdBSv6eoYX8+LIiJdps5KxI1cVe+YE/65IMaINs9zQXew/z/3AZb3itQtp8ppc
kdvdCt+mNbB4KiR1aLxbEAzGFdXtsd8Cxgm+G/65f02B4j7u+umEg3R5tLjafhBFg+v0kwHOXeJc
tz7kAhaBBK9b2ifIowbR22SU+gYDsnOJ8XaHA66PY4cOHhpU7x2tKucNj7k6d8D/N9ZD2xY/QLcw
qaaM7ldJLIoSt0MffSSjKz5dCM7VdhgNmfJh++qHmivnMlpOdOaMSvNt3MYOaYFk1Sp5ZPNI8Alj
OEBCnTolMLf66QctGebdZiAMZva6TLatwD23HQXVVlXl6s+Oifj3dhRTuf2+SpeSBgl4l0Y8xHfd
2HlnFYDiLGd5FCNNKmrQyzkx82S76HQ45g5Ln6QxvrSxebYpYgdPqJB3m7R2LkNnFFDkiyG4QeN+
H7hStoydrBpLigN0FywhaiJL1NqKI0RLLMPesGT3dTt4Vx02kusiDQZuc46BGS9FoZ6o2CTmmLps
THdinvLXKo6Dh6KHsMJaznmyzAoqcvToVakNvLRraMeYxngNmPdgpSTFYWFEgzp90agDoFRbuBuX
qQUysffk2kzFv7l9mqKKPKwQ7lXQBbeBM14PY/rCncPLI2n0uXdZy1nchB3nILYw8L97Mzfeo2Eq
drr01pLKVaue4Oy0rU2ly7Jk/GhJcGLgmrdwcL+Xpv3dM/zy3ch1/T/snVlv3UiabX8RE2Rwfj3z
oHMka5ZfCGsig2Rwnn/9XeHKul2VQDW60C/dQL85YSt9LHGIb397r300lrCGz9a8RnZWnHrbMKF4
/qZ/9Zj75jeBdLLjIM3/1Z2h2RcwAR0m9DO5AGRNSduBidtvQ1gWQxaonK2bAzJxXHk3KfdnNOLA
5a6tN75nPlhieWyL9HZsvAmc1ODusES8xQ43NfVKrMXGlPSDbOGoNTxnJ8d4AlIq1oK90DpkOXXp
GfCHNSbeZB+LEmgtxRUO1+KIDWRF8ynaM5nmR3q0Axo8FEAEaRs8m5cyWR66XGQPY+E+wewM7jih
q41eI69SIE8Xmk2J+nj1k7Q6ax86s7d2VS7eYfnWPNsTEawbRAkeMz4bzTRlP1WlDORh8pzyptgW
7OVPJj22wAayiv5eLwAh4HbbpSiui5XjU5XVzm7kyW+LCg0wSC6ubI3PjHgJjFwDiq/zo3FU+u0a
HUK/P1pM8WlEDgNBg7/Srp39lHjdXQKH/9ABxbrYy0DLVZY9UF6LJFBiXUYVhi3RLPekqVzYCPSf
Ac2S20UsvA8V63RUcCO7a6FgHntWGa+GE2fp2uwqfO2xG5Ju8G0rOS2QNdcdfymeVC+2bxr4YNuK
p+plqS3jS/VOtSsxs13MsMhvzJoIxCiA6YcsDL7DJmre52BQO4uqEWM1JeVXyaEbxij65tlHtiax
VSDLy668MVB5WA3zo2DQJAFM68RtO8n6LvG7ksrooNnXUpqbeZwXGBYt9SE0pfFEgxFtckOmjBVx
UtC77Jple1f0ZsQjn0j5xhoogUknO8NNnNVvbh5TQto49r1d2NV2nuGr8Wo21gKAw6nAhGitmjZX
jwMMNcS8YnBuoeE581qEMtyEHUFujmDpo2n6X27gU0fcxxB4xpZmoKQ2CJH79WE2jOSTDZm4A5PK
x4TpJF7mOMDFqMbW+mDKDjaj6tiu2gCAdrj/uyfVTNZ16HgnJ4vIjjxBI/zDAfd0llP+RkCAzWg3
cEwnscMRaiKfmlFBshFdxD66wdRhuH370oOfu4KnnY8oe+Re6/mxMepyXpkVqDDcJUX+EKZxdsnt
XD4qYmJXZ4bG5jRt+dkU6aXO4YLVHtH2GdDsph6i+dPiKLCP+7rH7OBlPaGrpfFYsC3gYbw4CK95
m7ek0prxR16HYAokKLFjJ2qQuSl+g50chgJgLhLjr1zxxiKw7r8zrU6nyq2qfco5/Wg2ocRPQJPH
Sx82y+X/VKv/SgWpYHtBePNfq1aXX81H8tX+k2j1t6/50zxs/4EUKTww8Z6HAUH7gP+Mj4o/OFfw
Gw6cUUDp2hn1d9GKL0JCYoPliBDFS2Cq+g/zsBcgpREe9i0cZnbw75iHwXz8RShFIyE8apokWixh
waz+Z9FK0UdoFpIMmDWzY53qND/EgUnZt679ZlsHCYsmcCxYO9OxqGumszJZalIk6Z2TgzkYVG/s
O4NCcfSRko036ALIFa+jQ+34ouxiB0Gq26Rx/w3bYtykJKBZNnQs+obehUFFdZWv68wFDeOcyD3+
i/USQRL64gBRrGxdhB4QiINJxuxZjl29GRaMS46eanWIzqdLHdcI0EKfevUxZBUk4kDclWlZ7uBP
UcMuQK2YA5NESUc7lR23bj1d6iSPD32rk1ZsHa6trnYvC7e9t3yDnZjqwo+Kh8BGubM82hJktF0U
89VYhuUQ2J09rWkD/9lZ43QX53UdbWr++ItZC4S/fFQIARwVh3XMMlP3Wsp6m6K8BVs4+AEsJKiW
dCvZd3M1n4xc3UcdU0HRqX1RQD5s5uIYm1N8CaZ4Sg/ZYvogwSpHo90yDB5DDgWZGh3XQS/zBrdd
VaZ2YLF3mYb5dQmkIvTL4qQy+T2hZnMlo8Y+O5ojzemK+VqwrIEkVm3tjF9VlgHbxuUH4Aio455Y
qvOcVyc01bckdVJ4A2nFgosOpxkHaew3AlaUeRr0Wcg0vuADkX/IRPsZRB3OuGXCwCpTQqN91fp7
Ko3ETxuZFpgC2M5gjRiX8Q0NHpOSer+7uugcLA2K0rs19SccdJABrMV+csNm3lAufa7yxi93C9hp
TEYG/6Q02bgUeoesSnX2ZomM5SID+2sZwmLjSlIqEbEwvx5XVRu1J8N4SOE8o1adRuiX+APJ7EXO
fVT15boz2azMguOWTvDlevkyjTSKY/wCPby4/TZ1ixn4dsSPxVMfcx8Ypyzhgoxs1sp2Gx7iZPhh
8H3eysT5mWfOl+elO/RAzckcnjyXX4wRO/qx4A0AZlVuW7l8t1Zy29vWy+x5dOpaXM6ys3/i1sMd
vchbU3nHsQ1x9zL5rvF28yk9RLC2zB/BtpxFSm9qDTbM4bW48QN5GcrxOXHTK3tMPMyh9RMizWNL
xyCXyqupWi4ycAdrUVTuxozy8keZMdsjMD6HbfLp1eiXWcgWvaalUpvVQa9BbyU7QHDXSefggoXL
2gZl675FvsGOsxb5YZIZtaYirraD0JS5lkV1LVhZG45xSgoataLWoNyXs2lQoa+KBuJWNRmC3kfz
VxIRUFO6TN1HQiHaK5bjLA1nj1tixBur0T92/6WY11dQxbTuNAHt7t0GX28JSSUk/dT0DvV7Vf/g
eUIXHJu3cb6wZna35HV5ABX9u1MHrxbntklbobKlOsoaPCpCUYDwgC/A/m2ZKpz6oa+Jt6nRLFHw
8LR5VfFMKdalDIxkSzIR5xUpYJsZj3GP8zuRchxajiOJatUIWl5imEdpsEeazZEzRXTncInbuji8
D2mAsfrmkpUR2TBcAmFZ/WKvToKNMnhVnDHqKaqDBrAQjqa3GpZY93S7EnJtXLg0xRn3mnqYJe6Z
UXvPHKdhRR0GX2T8L16KFB0KruZO+9Vs7VzrfJCsNrHZuW/7Q88qW/2On90sMzhj0C4vPF8Zkohp
zXYKBQyXGPaGQe2teoIVML/6nLzWYcAl45RwdxD7MDjOT0lJFrnuCPLXmg6WDFT5+oRuN8jYB9OJ
yGlC5Vso8tkGLoaXcaLZNF4UFufZBV/nO/d9hGoqF7Qt+sVgjy1o/TmFTLvEcQsO4E2+plm1PMwW
UfLalJ/1lL7ZXR09hotJ72j32kUusQM2/jjHKmQ13/nKHNT80h3yeztE4KpBeiMddD8AuBLz6+eW
Vky0IgQLnHse8qpXkyb3MPgjZA0PLQ7z1YLY0vXdsbMz61nac7JN1OidYhbqb8OcJNc0ZvNsLZ44
u24CvotYxp3XEZQU5t7zCxxT6OmVGx5MCIxUbBxoB6ESbC6Reqvo0yu4q92eXYnRGod48i6VNJ/Y
fID/crr3IWVG7UznqzaLBStmtnWr7CywkB29sYWmFXY0niAh8nDLb5ewgG4aHqZmLNeTD2JYhZO/
4xkZbZOGk7PdET1sB5sAehDd1gt5787Bv6qs/hAq/s4yCOTRCtIGEwk/yYhsuKlLKzqTuGPU8sBt
3MXeTHGF9xzT8c5IUt0QrR1/ZfHcmF5FyBHjDYPPAghzSjbp3NVnRSQXaE74YXfFcheZ5U1mcqjI
qb0FgwqSM1yKz9wLMW0yBUiW/nu+z/xtqroZe92aUfIB3BpX95jzr3VLPMUxbqRVS5upT18tNvjm
3QrmdO+p+HNa+JOevoUAZZerKGYsckLprTIK1nZeXLb7oo4jYqhNepDIKccun9trAY4CUpP76Ocp
EH57eJVZP5zIDQb7rhrn3bQwxFsWku2YZRDmtB4/trI/d7iNyJcmPZuPZJp2UcLbvhG2+NEzriJr
RoyMHkagRiFnmkb4CS/ymuQ0QCzEjQd5G09IAwO1dS9yKRk6WTd4s0skPg3uepcHkRG0NBUymdkj
vMvWuS8RqLokXFYeegnV6glWXPVeZp21FYJ0uZAR6SmpPObtYaTpYnpy/PCCx//dHxqAWNmD2QPM
dltuuaY2vI2JJLaWRkk4nDFkF0iOX2PYvYYGr0SzTJKN4y8BV9A06/AvKvSUlvnBstQbxyjEBoph
ualZP1aSZ0+LfW2/NOZ3aVrGGRv0L0UqE29XPO3jdB63lYttsY4vGEUnwl5Z/x1qfmKDxEn/cXqO
rPyDORC+QO6twb5F63Zg0+kQIILYBgG9trFQkleoNwgeoCoq4zkYebr8Nl+Z7vxtKvO77jhsspgs
QBll4jIuAS0qVHvt3HHiKThV6VOE1X8toklsszqTpyGkqLPhI5KHpgx6cnkWrDydvO4QbHAD7RIz
6DYqsF9I0deHf3/KusgPorDld/fXNq1/qtz677B8/gfWcjkWEcn/dMwiad9+/eOU9eeX/DlluX+A
XeUa9hiwoG1a7Ob/nLIYpYhGMmU5jDq0SvzHkCX+MME+hSYzFjFOpq+/j1gWeU+ScwFhQ9A9zGV/
iWP+Z/FMwkt/nbA8iixMy8drQCJEOH+xomSVZImFsXnl+EwhWHKes2qqrvMAhAFo6M1MX8cmQXkm
Z8l7qra4k8h24LLh2QZxPTsir5Sb0OM5uCTBSBZkAIxWJgDJE5SpiBvBdQBIIjgAgbOam6Tuim3t
8VSfK4IdEsM3GAc4L51qjePk6wdqLMvDUkInofPjRMVVs57whW570xmh1uTVfYB169oTFntsJVSc
NueunCfrO5g6jHhlWvPSZM1J29m4taRFvVjMUX+ON4GqD0uQ4+vCpkmqNYUh0xOmTtEeN+bM38uT
6Wqk/lfGW2CTm86VbcI+cybrbo6kczTbJCZ1rfP8jQE4vxaks+F1B2P1oQYcqqQcOgI2MC5mEeYv
OjFihoQLU9s+1cxL+mGqjbpgG724zsh3Y7TMOCmNZfIUK4BAPNAmoPnMDkFlvzmepCRGfpTGxAsv
a2AhDgArYG2ADmJk3qaOeuoarPdjUD4l6fi2hMPj0EOLLzpyQUP2y5m7ho+7UGTfJiDJM4sdIxql
7yOmB1PmreJOW+sK2EHF2Z7la7hUjCTGuuwhQg8pCZqBqalpTDAJs89pb+SFw2WBv/3B48VpGJD0
4OBhP+ewPFQ3ord+NmrGaN68sBzniFUlPxVbPWyrfAOTwmIeiG8qOl7pMwvLTV4v4rIYzqHRzatz
rMZTpKzxzpaw5k2rZj7JymujSN1kmFlWFjWsK46IxCot6CC56bdHfmQP/jhVj0tmC2ysMR4AV+1b
y9l0c9JpziUFivip2nF6pEw4P0Db/QVjMcCWgSgmMdGb+VsnaNfmpFc3wUc+Wl9AaIDHuz89QW4j
6ja1EM+jLhVzMSljKweXx0XQ9aF5x+vqtRCq2cnOdDX+wrQeq5Qpdilm7+xU/fCu6pH8lK4FcGSi
tl2OV7S9Gzrw8yHoqr2suoaMWHfnt6JdTRr31/FmGIb5y4vDr2wQwU1dj59tXVl7g4LeNRG+4cju
7y3patgWJf6yFbpodZs2kX8L7Y5S0oECY2CjHH5IXFK2Pp4Zjy1ywOnJm9R16nA4u1ZhbvGCAljP
5GPUsRSL8D2eLTag07phQxis2zS81AVAYTP5tCuOQlkAxtnpzPJZuaV7aXWXnsS2sY0Vm1Rswz/C
1sB1Quhxw02f3HHwCNZxMf3oLeo/2bcZa0/0D3GdYpIdFoaF0vxJ5CzemKxv1tQJxyz8WF5nsDOs
KdlbNjCcwPmSFbJ00KePEZizTdwzv9B7AOG+bhsUDd/a9KN4MfHIouR24IUr994hTll27i4umnND
QevecWhPcDf0/a6LOTia2fiD5BpWGcHEqxY9d8fTwrcYakaxWMclvHOjMd0YOqbi23mzt4uZmLAY
zSMwGvztuXmPxo1NOY3mUwBRFxUqk0dlxXtJSuDKLz4zJG5CadPR8L3rmJLSm0LD3ENGWfOHL4Gg
DSyfzK1PdhtIPsOtSNSb73KgGAK+lB6ges/D1CE+KZttS4kpJRx2vKu0Y1LajApqaN9JZAV856ce
0lZL7pS1IZjTpd/LyWkPBh6jFXYS8CG5bT6OdNLlVAHgMXBmcl+UoWM19TNbf6xwl1Sdc4d7+2j0
7jn1yntRjvVxDolSsC5s3oM8qx7puHbPRo65XD/L/Zz7tM3gxWRwSxaLv04EoCQYhNYR5ib88eEn
16xcFQMH3IYmElL6ZAl+Q2tKpidJAmsXFNND5xdfjDSnciLiYtrFtROE84TtebsgAbtj2vlH7A0/
lkzk22YEnU0PeYJvg6EGVlzIcyAu994yUVFvvzEbmVs1mdQaDcODjGWLv9uP170syxsMUBC4UwRG
9K/qguN22FhhH+08cB9rd6ZrYoL3BJwKIaVjPPs9MvrRpNt+JVqHkZLw63N1aer6ofWa4eDWRIZd
4DqEaMpV2mL0xuqAhxvjeWg/4xbA8UD0swDThosiFmvu+DejNe+5rsRK+v4dHPfrkATtTZGT5pkE
KtzQgSpFpP2A2nqT08rMarw+GaH57IOSWbsS9AoHgi+LsYKbqvsRN+w9Muq0d+OS8fNP4arR6LST
dLAfDBpIYJuz0O01q6/wPJ2Ho3eA8XgwU3NTjRDRWBa3l7yrCHU7YqOqWntkzHsOwwWcLqaOoHF4
Vvl4PqDcybMKumzjLzQ6t42Z7Zci5J9azRxyCa97u8pNNw10fapY5G3eDwfL6OZdCV5kP7gZSciJ
V38S4zn3CO2tWeQ/VynfwrAE7AdoPN7kFncn9mKMZaiDL206CU24Hrg3OSujyl1yVT7hn/js4aYD
B5c3//6p+L9z3v2ng/P+f09XLYZUwWHyX+8entR7I/8ZXPm3L/n/qwfh2bAgaDUwLc8zOfv+eSi2
gFDq3/C4Oh0/cP/hVGzjpfWgiNAL5vE12ln993Ox5qCwquD3TIFd9t9bPeCy/evBGNwqrEbL40PT
EvtXFKqqyZ6Rq9VBXMw8Nquvm4lCGVITU30oSzo7pJUkt15bQEXune3oIcvEkVaoc5cjQ+veoPva
kCV4vhHOtigmD4q9W/E+j5PomcaG9ghC5JIu9PD0MaeAPlziAwY16F0lkeKU9ylOHEZQ8vXMr42C
X8hTmYfWMr/lvjGtfbCL7OPSFt8+MpQc5nKdyB4g+ogRD3/RLVTDEYI94DRDfRmshNdkF3+qeNCB
Ts45lD2BPBy6+WU2kQXZ74pdO+fdMYasRtYfu/3Y0uClqkiccxs4E8YJEFNt/tiAiuXtCMMgjmR0
cFmgUBAhq3NRmN9gk8iIZKQe8KJenLq7JSr2TVhpBI+HaGl3SH82x3XW4+g1czfwkBYkPa/eaO0d
eI0l1adpyoDd1OUtiSH3QVYJ3JW68KdDbDEEQ+6grapI3MdIFHyKGRuEmfbiQtap2EuPJpSFOdtc
rG/ReDGPZ3CAC7N4nXYca3+P5zHG0ECP7GVdd0dT6qSOHuhNg3L2OJa3UV1+LEt2NiIbd5CWAQIt
CIxaGlBSXnLH3iRaNJgdd9xHpgIfncy/SgykZxONIVhUwIabg0RsVtHtrKWImU4jJD/1RqI3Pyxa
sOh+axeuljEsLWhEWtqIm/G1LalVIW877iDAOWdLSyGGQ8Q3y3xES/gC5wXFJEA5gWx2jxa6Wgx5
k6KqxBFZAoRbb9MvAZ2N7lEkMCWcuLA4rabvSmszPiJNr9WaCtnGHLz7Uus4EkEnDlvODTkmYtwI
Mft8bHftIc7KuzplOTZqTWhsBMPDlNzKajw0fXFKR3XISv+z1XqS0soSCyUmuqk9odvetlp6siJt
zJiLaus4FZai3xpVPDU0jWrhih4g3MuMPlyqTBm9FrjKZgj2DNcD9MrutViScksZ8W2phTEutfZa
e5HL8JioTeyzprC4eYCMD+0+i5JkR6Sbj08FA8F+dDdcPqBTUeVWouC00ac/UVzTvVIMvVqzawWn
CQ0h8bSe16ny200FCXkt9sVZLFYt+p/UQqDnTdbeQxtUWiSMUAuFlg1BXZYrpklalev6xtHiYgrb
TyQ2cqMp6jOep2TDTE6AR8uSrRYo67l6jrRkGUvEy7jTt4UWNFstbSrttOi13Jk5dPBS9EpDytJu
k75udk6YpcdIC6VRPGIa1C0lWkQlOnLbaFkVgD9sNy21RkMFW0HLr6FYcMZqSTZogwNGj0uNVmtq
0RYqt3c3JxV2l4lDXojBtUDjbbTYywz+BXtyWImsefe0IGy5CHi2c2HfcvC0ZNx1CkuL23+FDqu0
PIymLQ+mQ5aYv4hUH2LGfvZI+VuptejMv6l/i9NaphZasMbqzBCgRexEy9lNIqxjyroo1TI3LgPr
OYnbI1azHZZe2BFo4rOXZiuIpEBMPE5kppbOoxoLVaPl9EAL6zYKuxxoaKE4iAZHmQGJCLgEKxT5
kSIWbmauvV7L9WSYXyP0e0cL+Z5M3mRkEO5kIoQ7WQJhRPaXegGg9CogMtH+J70ekMBNgOX+zWh9
P7ppeqXigHVCDNs3CJnsTb1s6Ng6WHr9YPTqYChHbaReTcycorlkARBKvbiIO2yzbDKchk1ypJcb
htew5lDjKyDLfR6Uai8b5MHfSzzJdqQNLY5svFpMvTgZ0uCmSLgFMxTRrD+wYt/3etUiKkoGZ26I
7QhBoJbFGRwyhMCechkSqvl9PtHn4gIciDL60jDgnaWNP9kn7L+acpYYmLwf4knPCbLl1ShRGaIh
vRKfmfbNAHWJz4bvXwMPRO6x9/JjPebejWk8rgeNRlB++exp2L/TJe6qF9YXVgSW2hEbRMdD96n5
ILADMjScfoo/Q0+8jX7JZtlQRCETa/pB6KHNKNsYbcGREvaPPAuzbwFfuj8Fmc5rowEPfjbi56cl
ZUsyUKxzzYAQoZK72SiaLWUv88al2GBTkFJlwVD3FMQ17/jWU4BlqFPgZKnNMV+gRWSnBR/xxtPI
CUqknSczRBiaZ++xtaq7stIci9n5AuacXrpkeLDhVrCBqyE+WW8kOJvDHFCSS95yBdflMk7MzapP
zdvM61tNqY325ljYvMlteiA0JYM3GI9ZRVZBdQsbu35ejV70pjRYo2sjhfIDfTPjWB74XFeOAu3n
N8uV0TE7Rov1bi+4o6vM/aj1x5+plkcxfmMVCZ6VR3Az+eMxLLJkZ9Fguq+ZV0CtpeMFKBdmLmIO
K8tsjiOm/dtYK3de1JHkUP0OCm16dBseTik30sp3XWfX97yxMqKIPLadm5a81aVKOKtTJwCORPey
qcmAZTkHN1ZbnAckbKwSSXmsRs73/eSbp6Icxy0j/JdCRLuUC1YODL7JDol9zdLugkpVbFBNFbM6
yqHIVlnHIBe00OMK8akqwLlgR4CSNO1jG2R7Y6Etu+zksmfgfa9lQFg1f/M7qK7u9AIw8pICZxmV
eyC5nxC9j8CNlk8dTzxsUJzL4snAuNZTjkThG8ucEa8tPgl91MqbM9REyXnL77djqj6IQzs725nI
0hrtsa6dhfpVmhLi4jsLON10FhSMsaa0qannfhPzbFoXrlYKJCC5iOaFhgWiXglNadquA5UAGXd3
va3Mm44JrcYCMSxdBb+jhcU4onvExXNdIAwsajp48YKfrncrBDv4l6Y1bVuPB3Zlj6yAsI+Fz+xQ
v/rAsDa5NwcPuWZzNmOUHvvFzI+VMQ4nWwwtqQOZ7PORYqGI8cvMhb1lZ8yxhRuON4y4dXPxYlu8
n+io+9E0DFpxytPNXaZ8s5Du2BHdGo4NaPvMp4ZnHOj0K+vkYVz6/pwETO4l3lX2ve9x5x6RFp+c
PFAIA5JwRQxQeciH6HYo5O0SDNSEZk5+mPPmXYfh+cbzdiMTcurop9lYlftTMV9uiKPhuFjEl6gr
No39g1249dZGR2SqjV8h8jzE5SRZD3LZmdmwTVJd2DBQGBwNjYOnJUwvqaHAd/L42hCQIoyi/cPk
2j/NLPoMwXhT9swdTsvQKrSHq9Xz8qS64UBKxdli8LgdEu+GaM2z/knmER8PRMmD31m8lzQR2MXk
iVq9zKa/olWLuAXbc7uirUuUql21yHrHyKKXaXHSCbec4BVJvur3DklkhbetDLj5iPhfDdb7TR7w
rZCikLs4jD7Tbv4FyAibS0SopaIicVPGLLO93teDNrYMw+XQ/H/T73/Fecds6LIq+dfT742M+7+M
v39+zZ/jr8l+RzctOOSAf7vr/jb8+n84rMKhb7ImAjapQ6l/t905fxBEsk3ccEEgKKP+h52Q/YeP
x1qYpvvn7/47SyGLD/KX4dcMBM47h5WUbwZ4gf+yFTIURvUsykCXh/IlM+XOKcjbYZNvhhqkQnnh
YfORjfXtbGbPfbfrFIV1dkacRPBEUBNp+2lu3lBrD+C/KBPt/evAjmil0vFblrRTz3aVndoCLRoE
06OQL27J9Agz+jwmLaBDZf+AFyPWhWjvywiDv+dnd+7E3cBi9imm54e6OZuAS2p/cnA+KbOM1rRg
PorEwM/Tpe/E0x/tUjzUXbn8ENEMHaHn5aSbTQhJXp0lEHtnKreV4o08lcVLx2s19KIXryPOaOjc
GsPKkxTeMZlelomubtBGayA0UOZhsqf8XLfz5BtbRdhlHZoNgYIu4MBSsqygQzgXfbYbzTHYhJi1
yJtDl0toS6QU0v3hqRCL1SSGrV152cbx6nmf4EjEUoszDWHUZtdWrb1e/09p1hn93DlW+BO3rkTm
igeXM48JVdm/6n9RQdyPvJ2FojyZ3VZoWMY49dEpi5rpOjb9p9WYxItAlazdLunWfhFVm7p35Z7n
Ju+YZRUV8U1OI/t26Hzz1Q094+AAsDxHXX2YalGRmoxzXpH+a8sEs069as+SJNkwuJE+sk+o086x
aJIFxy/fu4k+a7IRdPwkybdBNnc0hp30TPz/PfkWxxujx5r4Hk2OzXM9BfAJKDeuzOAIHEmuncEC
S9ddi5mHblN/ZBk7PdXO/rb2h3EtOXmTWsgmzGMThusx+uXzDoKIEVJHaHVb5Q0USUBVX4GgnZ9q
EfSroF08dhOQpwW0lfWSs61zYw4Pi4hI7+nroPFga3gUWwPu6uUV1mVJNyIXZGLLb212uaQzmXxf
+SE/JHKdBvHWVVvk8kdv1iHrBO/oZsD/xoWDcj4U+E7KuTl2RQXxiFwAK4oEL4AevtXNlFnu2ZeF
uIcdSiCvtbBo9SU/7cU/Lu7kkarKwbCyN7nxU7++69LaAAfD9weYCT2TfvLelNaPeGxfrQRrCc8a
dzNUvgXjhOzrIH1sTbZojpiZsu3vb0ceWxR5d4FPuLpzaKm1MkHEuolOvN6/q2B0yVjR8hVVTk4g
T655qzdUldEu7VqwI3w3x3IGBNw0i5+Fkd7NCzdc4dISlsynUNErAsT0h5OT7RxzuEutzUUgKn9l
QdfDwn9uJz4VZS2PXlk9Jv6vwmdSsdsHZ3w0E/BBDG7nIcdkaRGbw7v607CMDRSdddj0clsQytlQ
ZniXx72/JVkz7SMhbruSPJszvTijJgG53ySaopNdcjRJnOoge2oOI5/UNnT+quFb05EZv8o5MW+4
WtAnLCBoRYXT2JiMr7StX/wI3B80G+IIqt9mo9XsGszIa5nAHy9RIta1UT+2Oex+3s8ehCocsokT
PdoVV5T+yRA17rbSkO+Zw/NBxBPVAk79q877G9Ql8EYdJcwD2EinMihq1VCyeJwg4i4dYDdoLKCI
Jw7YJK+iGNWHAjqSV+bCAc0+DiGaz0KsKI3fl2g5usilmnH+AtX9HE7Gdz1HWycY4w1bVNCsc08X
eEaKIrTTX20RBlSZcBuKBbYUz6tjE6NstSYtBeCcmMuonJM9hAqpQ3JweDHkOi4x8/lpXvyD4Zhb
K2FhTovQSjk56/3SMBgR03eqGjhkDTCCQmU8krneUVSyq/OlX3euwY8v/jCpYQMbdKcC3CzRdA7B
h1YMcTh7+TM4gFXu3MhZPbsMNNZs3PmROgikBJIHOu5lvdJc/GVX4qY3zJ3vc5UswbPIPH3MB2EO
NP6iiG3vUA+v8eidcdXsnEodhQ+yz5jAh6XKfDGJTLB5zrXCG67xCFGXkxzzqv3Zmhzhen9fAaSJ
aeow7TevInUSO7eDKm9TP9xYhrprhbEn9b6OjfFsOz3fg/CoqAcWibey8Z3K1nyKM7b0RIJnwmqh
S3B+PgTOtKE0ZV3V3FfWcF+xrizkPmg/ckyhq8S9DyBc5rHzYTNehyGx4Kz8tud0mxGij4i/DE2+
S/VOOEmOIe1GRhZw4Av3hWr3DRzCqq7viuUjir8DJj0mGLCYCaZp+1DkvKDKJnhM53Yvg+4+ss2X
cukY5burm6oDveFb3yBcXvT39JqtlqrbEdvfUBt3Ts1qbTCr5na6CcJl18wjZb8Cu5lxiIz0g9H3
OXLcE+UR5wJEaZm4pwaBsyusl4pCTW/qrjxzQXTjWMN+28px144U9br5rqlT2qXdDVEEAlnNcfDm
69L7J1bW647R2lczHegC93X3MY3ZPZ7DI3DnQ8hTzyevXYv2NKnpZDruVWXfcyuewsY6Fy1jic8J
Yje5/ilq74exOAaxBanAuF2kz1vPuWkm0podH5SGohtFbcVqZrXPvSFf8UI9NGFwdKriZ8mWm4dH
TYWLWmriSHMKWMjbhARaV6COXryRxgLdMn+K69bAx0hXwcqCFVXGeXUofAV4IrwIanM1FO8QpcND
tnAknzVtqtXcKc7r4202Lt8ZwaAt2SjqywsoFDNqOfxZVC2Vzcu6Vohc+FfAG4asv5w8pmFa066o
PhabUROwOrKQJxcTAOpKB9rHoxKyjyYWgS6TWs/qglgyLMeZhAR0UP+RmyDZLxq3VQR2tpHamR5o
GJc1QBijRxLBOs0fU9nnEB7ms9AQL2RWQA1ctB2x7l2jBl5FsBH6CQFLTMm9qghv56aAdY3netKY
sBReWJCz0W7RRFBlJm+tFDtDbNjdN/SRbus5lGRnOAdevJnUBS3POUCCSPFJEIsAhMEjbSCKemxi
y4H/E20jR9Lr8yaLENed4f+xdx5LkiNpkn6Vlr2jxcCBw67IOOcseFwgwRKcw8Cefj9k1UxnZnVX
9expD9OXlqrMCg93Bwxm+qt+6j+FdSnOHWYaPDFtok7rQzIf2gyXCsEsw0irAyNNru7RLLaYIN8t
KkrAc0+W6NDDk03GwPWPGBzWMZVXrNsV3hlTezLMRlkjxTIgbWtrCZGayy/un822fPQ6svTSxMmk
aTj7yBo6+0H04aK1VTBowRReSesrdT0z10i/Cj1917qamJlm8TynqomkShMeelXf0ye7Zt46rhp0
A9p+2rpPj4ly1ROsHSTDSHP0SbhKTcBtgwkvOmfKwCXQw0R/JC6yzZ3CWeMZ9Fca4UfG2f7a9NFQ
qbqBVSY6ejP1cVH0RGFjNHDctNq3WjBO0WxXWwxCfrOiZA3L7KYVHQMrYmqLWLoRSVeO512GnOxQ
asKGDlHK4CZisu/jPIgUyK+9r65F4z7yV/Hd90q31XvepwruGIN94K++8zOx8Je7XGLc8jvD2YbC
miCX36EO6EpA/S8uDsmZ1KMWhC4uA9k1dyndVS8OUwMCEqj2IrK24UTzsyZ2RD5RJGBVu2i86GEU
XMu5bwEUyTUyEUVxULD+H7ADxMspkOODRFlQQaJwhnc/83R4MzxMu1ZxstlJcH9xk3kT4yJWEcAN
bHKb3CcWWDvJ/XeHbZxD/rZiFPuQ0QHUJkR/r/BAIkT5gbSy92pPhA2+bMAmE3VDH1yVs5CSbasI
a0tf9Bw0kqLd5BlOXry58pCOAYGYkOYfjQHRUevttaeTSVAm4kcSQd3zPLbvommfcw2BzgvkUp8o
IflIFNYhUOBjBkXB9/GSx6RgwirGUToBRnqCW/NIIS6E4Y0XqfHzCTyraOpYHCQUsDnWOjxfjvKS
QieGFMTgL7cZAYKTqEgnAY7RSjaTavwItbnYStOgsgllIfYQ5rgaE9YNrqaaCd9y8KnoTfElLNC/
OZIhQSwoVeUENnW8xWQgaSZPXkafXZ5SVne+/sHsBWaPfzZxmLm0WZHONxF8sse+g2hJKcNdi+N4
oQyAunobmgsfWbvIJk+bLR3MwpwHXZVJHyKautF6Z1kEfJtYFMgUQJTFxXHtvf6mAHsFNzKCjEuC
RT2hZZQJMoOeMtBF5RsLFpHoYZhgNOWEpUnbLj2W7NO2nWRL2WrYbegdmDmye+AXhn1sDyZfG4yf
XLOdudqz3lh1Cg/QYK9WD+fJN+042E8mTE6aJTlpqoJzF18tnWycpgDqjK2ylr2zinPrVE+sHQw5
wxNjDCirqYIaCJEnFCRp8gnSg9EIhWcC9/DFWGsI1+kuDYR7Ib7pwmvBxULugwFT1a6ZH2D7Jppk
hP2mqIdqnhu4M3VZECVNJC6dXo7HNHEQ1RPL27lhvzSwEs5Ms3kAsYkPaLrP4WAvB4wqbDy8Zz2n
8013qkXem3KH0G7MPThGg47JKCni8ZSrvb4wChYN32S2UDv+WWsZjnlyAnWzADGfcvR5o5nPRGlP
CtZPoElJvnOVctMh/vmFAUaPOatRMNQQBqZNirsJjR/CutsnvfVlTCimJCcxDsinnQUDJya6tVDB
4a4MNeCfnC2knJBOjV/fFRPkKYb+tEzrSFlNAYYhRLW2LflsTmCowrdAwafiA3JAsCTYqgH21fuN
UozU02YOvJ02/JQifYmlz6CGwDtFG1I/DxOUis/H3VXghIpZ23oLD3YVj13GmGF0c6LIXk1FjaaZ
fugcZBZIoDfGVhnKgXq2Ea2lqrg4QRvX2Bg5o2IxQbOCmqdFXO/FhNISqte8WBNeK/eVhux9YePS
dFiLm34noRKd/Zrzl1ZQ/xYrffAKqoP7ts+TQ2gYTKdVlp/BeWPVpU/WYGGIM2bI+NqvBpwvA96X
MLttrFiE5GmU7jqKvxZsdznKJvXam1BhUjcYfmlYETTIMlzoi8qubfxFBObbKdpb65m2tsPKvk9a
+oG5hyiydkxkVr1kboElkRuRdPZnJdn/265XPhuoKBupgwVo/ICMeKpx91j2MHehCvA+3TRaR23l
7h2Sk1ultV90VUncJVwR/dDrmTvPBcPM2DP2o6NsrKyG9pSqF+pyd2H9zSOLMZ3DvNJ/yjL8pvAJ
1Up/A6RLwsPsi/nQTKJRG4xboftgtYW200hXQHUZw6PaivUPUuC/VSRj0+fyPSSLbKf/2ubSeM4A
u5FJ4xDIle23H5GCYFJ+MmnZonUvCjA2/6PT/js6LZlNi9Dwv9Zp76svfg5J3P9Imvxv//EZ+l8/
+vh//+9/12y1SZzV6EZyNEsYkzb7u2NJ/F2nacnAR29jmDN+EG3tvwvXhMSrqYbOFGz6Zf7TsGSi
5+oIthjvhW6CCPzviLamMQH8fqj1wAtlOrT5Erw2xZQ04Jf4EfAH9ynTkQwJ60gmbNW0oQCAPw+U
INjrTXcNbDPd6DCO7nEkkTOKmJ3HTvykUN9Jtd1qcIunyhy+SyPDokij9DRYsXp2SbDcKhXyBiYW
vJzZ+NY5sblRU2WB3Ok85kNSnlRBcYH0k/Y85jC5RqakVzYNH8DP1E2bM3dPKnXeRrCVQTjVi5iC
cmxRQiwb9bPI9XCTd/lVJ4hM+gpShx+a5jZPsKDjrJ0D50o3hTNes+CUFmawGkx9042bWldzlinX
Wnp5/xq1TOzMsF3pvqEsSzKQ2yC2dM6J6SOUC7yvOXplLnVz6RmROrdK69VAHAeAHIyLJimPDUk9
lkBxCXskwNzS08mD8pEobn7EGAtt0MvWjUpvvF4b2RrFEG9JnPjvYW1+FKFm3vmhTuFQHBFhVNlC
lfTz7HXRahD0BK4iQM2hTtFLWw0P/PJLt1WGj5GWxMmTHSdndWTkq4ahjvWEB7hSBd4J7TKh7Edm
G0SwYNaP/A03PzeS+eZE3Oc4XD8Xg2LNMd+0+w43CC6VMV+WgEP2lV7mB/Y5OFe6HnXdVGzaDu15
2nvqKjN1G20/ck+d5qU7u6C2J45PZSTavTdYJXtGnUW5NvWXYaISdarBPiWbrBrA+aM1HlN1HnkE
uU2B9TWKSujKBhz4OmMLRx2QtVV9+y7kIXpC20AaTNVk59pZRZZyEA8CTM3exq65TmWbXrNmOPio
uri3qVlVLFfn33N8o53mG6h3KBRc+isRYdadySJQj6KphjuXrXRngd1oegjofu1Z3zAJjUs/nmSS
gEKZpqcRwbY6Njwm1vhGu6u9vWop0ZHPChJsmDtLIouc7plC7HVNFMewtR8UFVqOTG3cSDF53rkT
FyN2ttzdpU3BHjZQ9WwRxBJ3e+RzoA26nljCU6E0bCWGsbXeqqblGrR95CvJsQTQzHRNMMjZtbpG
Y5JNVtIc1fTkMJ8EOEkHtRfrGF3BXM1DXAwL1WqA/1VVc4ht90MrU4aubq7urRxnIvY0GVSohhHi
a0tNTQt5dmpEILKTwEXxCPHt2oHwsBcgh4N6AbJMoAfyXLXlSZtc0npqU1Ss/DWO2Ox30IZWYQEV
xAKfsOsbk0N1XS9FE30GMhrXTUqrmIxVC0p0vI/rfMTdNJLBVNmraC72Q+6SZsuVBj+xjYZnL3OQ
GlIZe/OqLrJFQsr2OC2mMxsi766EoraN2cRO0JzqXI9lHS7SgDozTzMDPivbwKeDFWEpe3oJUQfF
XKdncuZbMYqABwMRSSRKjzQzjd8kt8p9DZsKNw/xAxw5Qf+SQVUi8OHmS0/SicWXVECn9/q59Ecy
BoyUXvqgUTe9lBoFHb2yKyytXOZkvq40v0T5BOpJdkpME0NfFN6l0MoHYZZEWnzF0BHqpMWFjAGO
TRK7V6szhm8MKcpP34/FuentpJwJM/LeheUVFzN2G/XgIjchL0vaWGifcPsdbnXEmQLsBIVAEuvh
SL6wVP3+m1uGGnjDHGRyPigMypxinHPfR4DlUBy2urTEJSoZtEvVZFIR2Wl/bupJhDQ8JmQLhsJB
AGvbAuCaJlW9AdLmPAV4VUmkUxcXhCVTMIKvcoZxO7wFdZnsROtxHNdRQ85Efey5E3Agm7UjtT18
pWUxq/N4o2pBNfcjmnI5tsKM8YrKXsuWtFeNNeKcKiqbRq2z313RxhthZ2LHymXPA0AeC6Ery6pu
iNP42jZCkzzIMvW+SKMMc62n2nmWDKAEu0gYfEYa5n8tw81Bqjt+84qp25WKbJrlw0AYSIevkrZm
ZgwaLENHY8tmcvC9i+Jw0WmRt64L21/XqIeQbbxcxenZ86n6usYruCManM82DCLKsNbrSH32YhbQ
OawIOXfdDGe84WvZPjN6gnBZIoMNlAjjuZZWu2TltZeO8IKlnTQ21A8WQOBcQ/2ihon6aJsEA8xM
zHAPEmSmH3Vu2D5ckbgpjG1kaP6jis+3zI3wICpZvLG2sChgH53XaPVzGStAtEWWLw1zuNkamTr8
jaRsboYIrS8zjtYOjxqeiKpzH9ats5eD5GQbR1cOx8fIo5sipqdqUADGtoakFkZGxMtt/MeAC6AA
ICaSXJbDQAWUrK7AiNSFkCGxWVsEr5gvnFVtuQGHPtRk0QMDCh1OVQk9TIchQbwmjdA9+nYGpjLs
3xR1IMPdm+odR9XkZlcB31o76gQ5vLhekSrjAEuoPLE4P/o0TUdFy2OW2NNcT8DHlywBhyq3DuT/
cuxdRYBJeWj32di/G0OHd8SLFKCvHEVDtO9pTV3FAx3noTrCPOApq1ZJxma/jHBNcphKZXkEaXyA
uo1nUlbaLtcGELKVWSF+NdMcsfOW1PjB9jCQkrXGca51kG5aUpAHmEhMq2S+T+P41cutT7UJXseY
K4J+s406BNWjAT3kClTslrpW/hEIREjPaBRcW35ylDbN7qMFP12R/tGy3PSOyuxwV/rgY9QRmGpN
WQTSUHUi7lmv4O5AFHHf6BwEUzjaUxdVB1PMd54xXMFakeItmYw2sMyTdC6GwiHZBaPgTlF4hEZx
2m7NSBHnlATExu8UZxWotL8XFs8aSAbrpHLreZFoFJsN4dUAkTUz+U+f6uHg0SP/Nrigz5EiMnTl
no7DxrkJNbrQvastRV3o+ex/jib/ztFEBZBEfOFfH01WFVp6qDx+ZV9j+Pa39fRPP+Upfv8J/5Wn
oFYTtz7gJZIR1pTk/f10QjJCdY0pUOEajobA9A9PCWxykx2uYzmUWQBsogvwH8cT06Hx1CGwzDFb
pavzvxE0nkBNPx5ONO07MUpopkU8w5mSIz8eTlz0SkPlzU5p9ZVv9Qu769eh8NcMUTaRba8KEoZe
oPwWziEz4/9XHe2Pja2TJ+YPr0sUBNI+Jbf295PZj6+r6EbReh6vG3MOXxYZZVAiB4OqFVoK9CxF
/WIKMGVn+3oeheNREcUup2V2hp61StzmSUvim0oBC6TGl7iu3kXvPYXEpJ3Yx6KBRll3YhlbKgTb
7vGHr/ufyATqr0e66VMz+GIw9sDS0n490pkk90aP+CRW8mLXjeGyNPeavMDgkxErvtxWbBgRwbHV
xHtzsBY8MH8TDv7lJ8gV+YcP0BQ6kXPcSBYI+5+/uLgpdV/1JIWnMSpL4G87X9kENuNfaiX+/O1q
f3y7XIns4IQFJh+P0/TnP7TDGiUliDyLFNjm9VlWX+3I3pYeM+JnM6ZDCzP4zOw3L+oXLc+kXGO2
VafbTgcNGOFMnDRiw71ygr94vrNlQ7uiDGatK2ThRHv5819WnVoyf76if/5lf2nRrGPs7OyuFGyd
n2g5MxJBeAa2PAHYtUYJdFl2BeQ1sQtxiuZM9xh2xjrz/+JDU3/JKdEtxe9hT+3AtAdomsvN/eOH
NhrlUKXJqMwSi1F24si5Z1j7RDmUjTdvIhjqOEscIqq2Xy7/4jP448VhYwgShs635WIA+AXPRgcN
tWK9r8y6ck7CIFiVKTkLgV9EN5qdlYTHmHJiKQMgSM2daqHaR9mhtyjJ1X35rkQ0ZfZ/9YlM9dm/
fjNEygTIIEQXEw/dz5/IhEAfAuibMwbu2FU8buzBX+ap92o5hDhG9SHdUAMAVV9uW8W/I5KDEILb
XGeymHKQxPyFgU3xs1fI+Qi6kMta4IxEjYhoG/K9GDkEQQk/BI6/ztEbWlzBbWw/gFaH62XTqkrP
3zVJEDQZ1y60KmGn5OMAKlGO6TOOACG0q0aLLyHbzs0owYkC0GZQUuyLguIfrOXBrEq6j6aNUYxR
4zMt+BBN/+q53IpaaEFtiZ/dKSPy59/pHxdq+4cPj4KEnz+8gsJZfTTJmhgBXcil94AID4ySvQje
1l2AMbhxMqrazDz9bR/wL1eaSZ/65YYyeMzwFKKhgqaMX145061GthVfWyYSypxDeNvqsAIosIxk
AVYc7+73qNyfv99/tuhg5RRIczp2TFOdrJA/LDoJ7CvWI0ZmZaSvwKD6IFn9B0P1XYzjzA9JTFDF
SKxWzsPsDRQeczrafeuSq11nA1lmc3CgN8ebWs5cdR8qzSHXkwcnBpJJB+rgG3912/2TW/6nX/mX
W95CP/N8nzUZLtDSt3KqscdFnRMmLuQD1OtXVCcMPcmeWtbuL76l75/HL18TL85tP6010yr98+cl
OenHHSUWM0CLWHuCfTiNYuyt6VUYjIcnPkqcCoKAdrExguwvHuj/ZMX56dV/eUSYQ+R17vTqdgXW
zODawGfTavY9BtW/WFn/uHWwf3qpXxb4kDagfmh4qTFWlhZVkqnOzDj4q+Xq1zKgaQG3TAvMy7Rc
gbv85bpH0sJKP5EUsriGKHRRCubJJcW22krI7iSt6qlSqv2IaYoFiCqu7Ba17SlEbsjuGiPf/fkN
wWv+Qt2cfiNaargJ+T/itL8uoBGojMpD1Zw3bcY2I8Z+Q7OluvYhSY3LmvWpqV6E16wUiqNa+TQC
G+xBOiGKzNpeJVCXzf1BAcxlbKL4AcvAuupQdNh3qRlbPp4JCd7VPshSnuA2h93qvTEh9r5a/TnR
vywOxzDgEn9tVDFYYgJdiQcQkznsTSBr0JlB7tSgWt0wPuDmvgadATEshgDuFktacUWH1x6J0Ykg
Bbbym9c7yqHzM7mvClSUMnwZSwAhKYWMHKKo3n4pMcoMhvOetCb6hrl3SRpj/CvCZUjmpQsyPo1B
aOMKD0sP9ANLwLmILH3TkmNhX2Rpz5BMvnW0O9Tm5LmCGVgpjHp7Y2BKn4e9uRZJQ5DNFyqGqe7U
d229xPnCBqLjRxTWWyDlQh3JhnWYtYRfkdwpeFCUe8CMuAXdXPD2jJxmKD3flnSTnVtiXyvHTM2t
WetXjXAQdThesEHvEVMbxDFBNndzizJuNT2XNk4FBWAGTxbdWKhVf2hULA53jqZ+hsmwg7hT7wr7
UmQj211nKQxwWlS1bOg9OtfwvLNqoVKbsVD9hKtPC26M/WdAQRlVyr1qW3TRtFc1yhd9nOhzg12R
8JQ73eTM6JeiXETECjv3S8XzFYCOXk+SkgNSmJy+vFSDuyiV/qELGyCjxq1wrFXoiwNh0Y3SwirB
nOCv6mkuCSQLPuNX5NyQiTCGtO3acQSzdlwT7IAWWYHHISp3/chBY2BzD2rHWaTdA1zQY6tSstna
mb2uFMK6RctXnmGNgDJCg+S1pqcEm+UQBRtIiuOlznMaMsMbZxbPIMuW6kuf+aaNLA57KJ+b8uJx
SI9j3s2tgHWGENECAAq+ypTqzFlBfQhTDmPc+vqwiZNdZMo17qTqY3AQPOQdaCk+p35btd8cDNae
Qr9deGvx8s1Uz9xTk8GYGNRNBLSoCpqj6qs6D+RHo76zcrkbqJibd8LeC9XfkfNda93QrDttuAz6
qaaKwN60lCGk+n1jVQsufwqwsdncafgdUOCMnkrhhWZpM3ckbo0wcB4eK+tcFGua6Q+2gV29L3Ag
0rss7vHxLzJrVYbrSszb9448aVjjdru07kZ178ikhsYTxZGbergTTbcI7CNk93Uf92v69YwHfnMM
U0nf7WBSJPiXYGY2OowVtkMZhcdNWRHZm2V3Y66SSt/3VGwAr0ETW8D02AsM4zPhrP3urpZrfNlz
uwu+ObT4Dvdh2S2YYZzIBOJIbRDZhllk+Uu7gXyN44VOv5DunTXHXaDhH4VFFqxU5kZw8j13YZrX
yNvnJICIHQflfUUNDENoByd3brnIOQtFP3bR2o1xiELwdP0XM/c2AOMpdwXGBGvEbCYncAEPLrzV
Y8vAK8Xg2YUcEyMtfhCTzTMtx6smamZGtHAENTgOJ8JZ5VZAPsJPaFBEIOO5KPV1IKJlpGobUYtr
BkKw9qtVcilU0pcli5KyFCoy+raBbNJtUrwjOrz1EcGs1KKFubbkwjMPFAHqxxydiY4Nr92Eyofe
fjIjwAayKLIvaKVQ3pW1k+rrgfZfiYPLCrZqQy+TGvt0E69AeTrZLRnBuFc465aV/iV9kuhUknBG
rrQHPbom5jq15yDz+vJqBwe375dl8qjhB7RtWMcYKcHrR6/m+ETGwao/Ww2wgE/EV+xtb1ddfNNf
Y4HJy0s4Ut9D8sFQHoNChWIKbtEBKbQ1zWN7T2XIfJSXODoVo0cU13jD37xvPG9uUyPaGcnZc5wK
w/QaCZMFoq1mVeNOJbZGdQpDEKATybVVD9SvzyoU2SH7rHriHqwQtHQUxyHFgTIM18be6T17dPEe
Z49tHiyc4Y1qR71saEvBms4I8ex2Gnt78Cj41Q0IJ1NUfFe2W609usaWWlgcwKTPCF2F7lJPy4Vb
L1HIs4ZAdLIK+2ReGtRtoetz5/ZptugSiZm75Bx5T+i7X5iuDyoXjfIAGdmhCog7WIgOICcdWFCQ
Up0gKIZinFv1I24Vzhwe4Xdjp7xUL2OwHD87cU6Uo/2ojeW5kpuxvQ+zcecrdE92Y2MsMQ37iu0u
cSfFT0lhR+veyS45JMJ0P3aUxV6aPIKlncNPnJePCih6ywZ4u8XT7J7y6maLb+R38ohjQbGIDtFr
0gXpHAdnKi8dPmeXp8d4MacS7G6ftrfA7hepcS2p3+G9IHI3+4z3U+wCUP0qBSSFjn+sZT3njmBK
wXm+xWPrDWuR3az4XX+PWeAJ1VULBXvOOILMYPLoMAKtN+k3uwpxy166MmB3PiuCtduVM5Y/ur3G
fm+WwD8ZLttEkDPxMBrVEkgPJKWtxG6IDd7lFtykw2seM9jh8fHkYWGvKT15lVG7FNrKY3Wv06+G
ElUCwgy7V92OdoSqoKtp32fWnGQC9q+tfYB3yQPH4cvk69F6LCz867bh4/C2rY14zTDWvgTNPUO6
hZ5z1avBrFX0mSI+FUOeRe7K3RQzPLHD6eEvtU437SGiY2cZw8pRBg3mEnyo0o8aujHJWDeFpZ4q
b8jpD+dWDETxAR63eY7S9okK8mZFvGDDoIFHFVHNgtPt2F1dp1dnsUqBQFnpz/iOX93SGUkDJ2Ag
XCT/2mdiFuqq8S4Gs9xYjX8nMnKpzTg4p9rB6heUjnPMYYk+SYfJD5ZS0iWV78kln3Z9jcq2XBZW
0q2NaMLcFX2PQWDyjSNmrrLSCndd7smHsH9vFbU5q21UHTOr7be5URtLw/Kfw6i7YqWZd+SS9kMo
Kp6AIN68RJWkkeLm0ei1LzJS9lzP4JsJiaPJxLeg2cRz+sBUjjivP1yVkHGZ0H1sV/6rxvwdRzhk
lsHBb9mEnU+d2RR2bYryDi44Go5mvFpdlWwZ5zGUiF1zbcaaf2k81X5ysIxz6zfeB3M5jo51erRs
eWoGAqHYnLZhVJzJOsGskyU70soW2ywx7oj6gGsZm3aGaKPMTbfWH1AfVn1eFFdHtX0ajadRdJzT
6wMZirF2FpApitsNulhwSH2PvchIeyIh8SNF1f6sjK1mRX8SjnzPYzZa+9HJigqSaU5zVwlMcU1U
BAtNGxQWpgqaioNjmtSDvTBA19c1eeGSz1RUcOfDFuMB4El37uOym7ldEK3iyZbbDPrU+RxJfJLm
DeY9tbrliDlSYdwSN71+YjvabhJF/6pL/KJMgm0oGqyzsNkHQgPhuW3tjnwuW9CowtJXW+G41JLG
YpNT4ofXsmjTYu4lFBDjJOCXjJh6cYl3noKTYBTfFK6qa2B11AzVor6ZgBaOmW+ALLPCZ07b2TZo
8r1v2p8jbRbzVOD+bnrYkEPTfDpprK38VH8uK5zUOcXRM7Ua+CFauqqxbU6vQIMTpKlzgtyyZyVj
Jqa33JkuQggjt1lpFgTo/JiEeoUjUyljjhPgxmiwo5KnShlr6SYqMuNdIuNqt1Layty5hWnMew/Q
h5JbsL88toR5VLfnrhYYMXxghFYEao4cjzKnkW3TKNyiQZHvLdVn99ISeSodY00B2a0R1tGplYaZ
qrkrKAYePc2mO0e5loXPcZjhIc5bdY7L8aZFjJFGGOxmh/E19ayVOsQ4xgsMCExGbwwK4WAq37om
AL0H4Sh141XjG19gd3vkLkBBUsM+XHfWMO9kn3H0c44U87FS58hfNqRIyEIxzedVh5s+JV5GpozB
p5AsvGLdhPIowDzElVwZHmG40ib63GHpcJrmWrdUJ+JycJnyuR+NXV1DGhnCoXYWecD4MsI6RTUY
/5mhT9AAJQ+ZBIevDOHI1sEMMahZiwuKQFvz2FUq5cYuGr2iW0vXxn0haBPAMBx+edrAc4YtSxnQ
1sALTDHVb2Nls1y3wH6yqWcg5q25YbtJm7baR3V1crho014DXKxtaUBc+rlbglQZlH3o9NmzPmj9
vAFYiYY4LoH5WVQcBjwGmEIqnZry/MnTed7AWSB2dESlXiDvHwufwwHgoN0gooqyuJI/QbhFwZnK
eEBI+tk4pUNTHPEJLczxSD2bShrOCa19GZknvXfPhAnOUnqPQYilZlRXuta3C6Uav1TgTsxS66U7
uA15I3eiepaHsNSjZahnNpFbnqRJal4hub6nOnyAUVXf6Zp7UYiRcI1rJw+HcVP2YiGYwCMv8UDL
qCrC7DM4G69GA/O56iXAC4SvnqwFYsBSxmy9nYpCm7lXFae2HddhaFwY2p56xYQYmT1obMi1lpBc
o1LNnfj9UpgefeGgXdCobTiZ7Lf16tCxo/Es9saKKNNVEGDbHUuwfONeVb+B43oX9OMAilUOo9q8
NnzcpVtyOOnkNi39W+RqFw2bj5HGHyRKF1gNXNM4QXS9IGVgIXHPtoxfU8qw+7Q+J7R/+zz32BrL
vFohAy4oYTzqTsgjoXtSlAeD6QONStzdPXdL+WBVECOngoTwXo36uaLtR5NACaiqrar2KyNSnnOl
4EZtn9Wk3o/EfnVMd82JNk98uCE23PSgpcUid4eZ4vQ3kJwfokLCSkHBDO5D0GevUarvmmBo5nSS
LxWZLEP1waO8IJCwXrvtaA0gLwyKvaKtoWV0ZGqc8acOhnLVZpPV4hbiFOjL1yiyXmqinI4OzsMf
s0Uv7Ad/ej5WaXpQceOaGgHBwEop0Sqqy4SCjAUYwpK6TgOjQsJ7K4dm0ykdzazGihr0VZd6NzdB
CNfdryyrdqOC4xCLAhbvizXtc3nOak4FWUJ3SQkE68zpT2Wv3DopL7oqOSmoMHlTXHBqVG0l3VrA
eUHxetU+TppHqgSKvD5HVArx1F/1ggSXm/k3UoQHx4LsVHhrmUP6te/6otsqwnnLcBLN6ZdfpJa4
Ch3ofMAvMebRN+hMZ40Scw3boVToi83to+1AFZEVdgp17eik1XjSgj6VR9NCXisIQs4cw+qRn4qd
HptrnE3s4Sy6y6BE2B4NaCCerglgn2U49BuUF8JwE8/LS790lxtT5idFZEdq+a46CpOtnJBu7jxy
6i0TeJ/hI6c40dhHAgCGXx1cTd8mkJOHSOCTUFiATHVGwGQ1eMHBICZDaOY1gIVPSsfhWnMfUqFy
7aX3tcwestq5h173LW3FQ68rKwA5H+AvsGCVu1ayX0vvippW3LGubqVmD5sm6M52+2yHFIbq4bn0
x11Q9G+YyFieER0IuD8xF5h35jU3JoRaUtNm4K81Q9EoHtQJS+RIgkQWYWuGUXOTXZQsFUff48jq
CWuHp2GAJ9TzCKFRkLsk5ogW+VNO2tKgWWi45lqU0BVY+mweF4Qa07xZTHLass0oNS3qoF2Zutku
YEcdEegdSGiwd0leL4fOvMuKbB0o5iar+6PUFWBMlmlsXAYrx6xMpgNfEZIb67xn0yM97euyXuix
1V8CycSObb+9BbRwgrGxblX0DkUCCuC5zMTQWtKQUx5D+7XWw0uBjdNLTL40OTdIrs4dvz9y7/FA
JVlltBLfhoaDyEQSdEJvD3tmXxjHyPUXRnkdB2sdkZsB+XHwankcA+8tH0m66WUyb/HHR9Ejb5yo
e8ElaxTP0vPIj1gDchRY03zk3JQHd3mBuFDHPEaoznZldue59ygDB1jJZ1TZcu40wa5P6GMszeYa
dogKTQESddTdZhN66nsv5Jue89xUMQXN8tq5hj4pgb4+1SaJNwuQSBp/1h7Jzkjv7uzYI5/svxiG
L7hpQKFQF1p6OOqFCkSXVWreO+6+azER+did+jtQAdv+y6zPnn+WvfpFqHbHR5AFm0KpLmX7pcpF
bF15LiT+TadpyK03LMV+dszbVVxvPUpaZxkCEyKyylaXaT0W1CnZxlfG6X9EhnTaaq1X+X19CWCk
ZEuvyVaae5DDezOQ0tyk9n3trgjBhTC4So7Cv809Jtr8P6wEv6HTP3KKQkMKO3/5x//z/zX8/vd3
snhr3pbf7SdX+cUO9ot05O9vhPc5/SlQ86y5z//f/tJ/WkD++Q/62+Slb4b7ofj63//r7TMNgcrV
TRV+ND966rHB/0rT//47ff+F/+xHJG/8dPnJz9bdvwvM5pwCmBNO/2MOlOSZ//sfq9bfdfweTPUm
jOj/Ze5sdtuGYTj+KsMuO02ILDu2DyuQDQU2YB2Gbi/gJsEWIB9Fsh66p9+PlpNIzgcScGilQ4HW
riRSNEVRf5LS2juQgEWnmHCePs/N8++cI8Cz58vkw9uaK3s34Mopgv9czYbSUIgQPkgumpD+3Nii
sKWDLQzw8nSPV09LoNf3UxL1L8O1t1L74BKaez3slz53psgKbmyr3C89F7Yh6dStG8oDtqi28fhV
WHBS/LnklnIOlzCh10fAhMKUDjAVIY+eylj+SyNhLyU/Oia8lhz0CNjLv5Sa8JPyCninT65QArk1
3JYSBwY2zbe+JJAjuCKFb3LUg3HSasB8YFhdEHoC2QvlPzf4BFF8LjnBB79WekWsWPMBa04J7yGg
xLahTkLqwTMK1NEK7Eea1zYvrwBPCz63/Oq1z1GBrsIFt9/eQiZYI9UuCd3xAyVEPeVI3H/QfdSs
QYfS2XaNY+qrXLKn5cl9AEWtpj0zgDNgoiQ6l9YTf2eqAq44ALZpbn62tmKraTc/ELFDDKiOSiBI
gQDUBtQKCeVrCa2UltxXIMYfYGwtG8ggCFqWMi1eFHqygIXsnLVoQs8F8NuJGUKOvVvPA8G91uCn
PJXIViAKnAMGXFeA//YDpaQJXSnAVd2H4EwutFO/qxOBmHprLA4mLtIkoaS01CSAuIODLJrXnoHy
3GAPoA6IcfAtYkJFgbXKDVoUcFrngIylufAw1LMmonMAXmniy8FOtw1dF8h/aWpBaXLo6nRAcpZw
NsiGfp9W2ISO0z4oSfwKxyTAOqrvZeyYWaqfAQUB1R4RDkPYxICXgFC3Da4GkmAxGckN4KhokpwS
OBIHdbUSGHLqdzTiEI58B4gASXMLopy8AZbSPkB5GRC/un0gM7VAiAlwjRedfBX4x4aYy6ktepdX
Q0f20FA2kwJBZW/Xt4b0yBUBNleQfYFI7AprAvecT27F1Tmbbo65WU+9sPUcHj7vvIbiGhQXWfSi
uFP92N5/Ir/fRFtC6+ELHm49fu043b93BB4OHY21pWr7x8+z6bpZj38/tw+eu2l+axY4YUcPlFD4
Owvde+0JZz+RAyfwbr3P9fux2cxIDY+rOuzaW4vavj8186Zflsr7o/U9Lx6bZRyg6f082p5vF7Cj
eX+/WjS/lhFP+ODFmaAd4OJA09Pe/YsW9iv++6fFdr6trHs3oJaAM8nWtVNeLR6a9eQ5mrQ/w2on
fSff1XQT9txZQ9qev8+mE4qtRJcunbWp7Xr02A9C7rx62o5/Pm3GzTLis/NHJHXPl2V4UgrK6Wp3
yo4l/PvPKpSSzomm5cvdyaLV2hk38/n0zeTdaLWJVXh386Gd+I/ZmGiUkCO72zR113zrs54S33lr
znd+bH/dXb0d7rrbq8Rj/xabFPLGeD5t1jf/AAAA//8=</cx:binary>
              </cx:geoCache>
            </cx:geography>
          </cx:layoutPr>
        </cx:series>
      </cx:plotAreaRegion>
    </cx:plotArea>
    <cx:legend pos="r" align="min" overlay="1">
      <cx:txPr>
        <a:bodyPr vertOverflow="overflow" horzOverflow="overflow" wrap="square" lIns="0" tIns="0" rIns="0" bIns="0"/>
        <a:lstStyle/>
        <a:p>
          <a:pPr algn="ctr" rtl="0">
            <a:defRPr sz="1100" b="0" i="0">
              <a:solidFill>
                <a:srgbClr val="595959"/>
              </a:solidFill>
              <a:latin typeface="Barlow" panose="00000500000000000000" pitchFamily="2" charset="0"/>
              <a:ea typeface="Barlow" panose="00000500000000000000" pitchFamily="2" charset="0"/>
              <a:cs typeface="Barlow" panose="00000500000000000000" pitchFamily="2" charset="0"/>
            </a:defRPr>
          </a:pPr>
          <a:endParaRPr lang="it-IT" sz="1100">
            <a:latin typeface="Barlow" panose="00000500000000000000" pitchFamily="2" charset="0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REGIONALE_serra!$A$6:$A$25</cx:f>
        <cx:nf>REGIONALE_serra!$A$5</cx:nf>
        <cx:lvl ptCount="20" name="Territorio">
          <cx:pt idx="0">Sicilia</cx:pt>
          <cx:pt idx="1">Campania</cx:pt>
          <cx:pt idx="2">Lazio</cx:pt>
          <cx:pt idx="3">Veneto</cx:pt>
          <cx:pt idx="4">Lombardia</cx:pt>
          <cx:pt idx="5">Calabria</cx:pt>
          <cx:pt idx="6">Emilia-Romagna</cx:pt>
          <cx:pt idx="7">Basilicata</cx:pt>
          <cx:pt idx="8">Sardegna</cx:pt>
          <cx:pt idx="9">Puglia</cx:pt>
          <cx:pt idx="10">Piemonte</cx:pt>
          <cx:pt idx="11">Marche</cx:pt>
          <cx:pt idx="12">Toscana</cx:pt>
          <cx:pt idx="13">Liguria</cx:pt>
          <cx:pt idx="14">Friuli-Venezia Giulia</cx:pt>
          <cx:pt idx="15">Trentino Alto Adige</cx:pt>
          <cx:pt idx="16">Abruzzo</cx:pt>
          <cx:pt idx="17">Umbria</cx:pt>
          <cx:pt idx="18">Molise</cx:pt>
          <cx:pt idx="19">Valle d'Aosta</cx:pt>
        </cx:lvl>
      </cx:strDim>
      <cx:numDim type="colorVal">
        <cx:f>REGIONALE_serra!$F$6:$F$25</cx:f>
        <cx:nf>REGIONALE_serra!$F$5</cx:nf>
        <cx:lvl ptCount="20" formatCode="# ##0,0" name="2024">
          <cx:pt idx="0">8712.9400000000005</cx:pt>
          <cx:pt idx="1">8641.1000000000004</cx:pt>
          <cx:pt idx="2">8002.3999999999996</cx:pt>
          <cx:pt idx="3">4284.54</cx:pt>
          <cx:pt idx="4">4175.5100000000002</cx:pt>
          <cx:pt idx="5">744.82000000000005</cx:pt>
          <cx:pt idx="6">737.75</cx:pt>
          <cx:pt idx="7">706.92999999999995</cx:pt>
          <cx:pt idx="8">674.96000000000004</cx:pt>
          <cx:pt idx="9">425.36000000000001</cx:pt>
          <cx:pt idx="10">369.77999999999997</cx:pt>
          <cx:pt idx="11">161.09</cx:pt>
          <cx:pt idx="12">142.18000000000001</cx:pt>
          <cx:pt idx="13">45.700000000000003</cx:pt>
          <cx:pt idx="14">36.140000000000001</cx:pt>
          <cx:pt idx="15">25.170000000000002</cx:pt>
          <cx:pt idx="16">16</cx:pt>
          <cx:pt idx="17">5.8399999999999999</cx:pt>
          <cx:pt idx="18">4</cx:pt>
          <cx:pt idx="19">0</cx:pt>
        </cx:lvl>
      </cx:numDim>
    </cx:data>
  </cx:chartData>
  <cx:chart>
    <cx:plotArea>
      <cx:plotAreaRegion>
        <cx:series layoutId="regionMap" uniqueId="{6A16097A-0DA5-4D86-A9FC-B9547B8C4C94}">
          <cx:tx>
            <cx:txData>
              <cx:f>REGIONALE_serra!$F$2</cx:f>
              <cx:v>ettari nel 2024</cx:v>
            </cx:txData>
          </cx:tx>
          <cx:dataId val="0"/>
          <cx:layoutPr>
            <cx:geography cultureLanguage="en-GB" cultureRegion="IT" attribution="Powered by Bing">
              <cx:geoCache provider="{E9337A44-BEBE-4D9F-B70C-5C5E7DAFC167}">
                <cx:binary>1Hzbctw4su2vOPrlvAzVuBAgMDEzEQOyqlSluy3b7X5hyLKaBEmQIABev35nWXa3pfb0jvHxiTiW
HbJVIEEAC5m5ciWof9zPf79vHu7ci9k0rf/7/fzPn8oQ7N9//tnflw/mzp8Yfe863/0WTu4783P3
22/6/uHnD+5u0m3xM0E4/vm+vHPhYf7pX/+A3oqH7ry7vwu6a2+GB7e8fPBDE/xftH216cXdB6Pb
TPvg9H3A//zp3+/dsK7dTy8e2qDDcrvYh3/+9OSin178/LyrPz32RQMjC8MHuDcmJ4QksaREyI9f
4qcXTdcWn5oxPREslpIKgj5+4c+PvrwzcPvjePTfXuzDXbN8bvvasD4O6u7DB/fgPUzr479/vv/J
VD42n/z04r4b2nBcwwKW858/fXqU9l362JB2x5nsbz9O/eenq/+vfzz7ABbj2SdfAPR85f63pj/h
szG60XfRy87cFe3dX63HfwlTfMIIFTQm5BEm+RQmfIJijBhNks/PfMTn6Xi+Gab/0M0ztDbmBCb+
YwH2St8fEfu8al/buf8dUjQ5YSJJuGDsKUTxCWYMJ5R+ftYjQh8HsHwzMs9uf4YItP5YcKg7D3CA
4/yOiMToBDwYk4zHjz4MEPjSxfETJHBMBeJPkfljLN+Mzle6eIYQXPFjIXSui8F9T4OJ45OYUsQT
ir/m2sSJjAVFiQSP9xj0Hu3m0zi+GZrn9z/DBZp/LFzSO2Pv2u8KDDoRHDGB4vipwcQnIo4RxKNn
ZODzEL4Zkz918AyUY/uPhcrW6aHR0ZuH9mHVdy92x5++p2vjJ5hT+BKf2BuE/y9dGwVaIJiAYPTU
eL46rG+G7a97e4bh1p28Odn9WCie3636e3JufCIh2vAEo695PExOEs5FIvAzqnAOrH0w3wzTs9uf
4QJz/LFAOdpU+J6osBPOKE4YBbZw/HqWCWHwekzEOH7m9R7H8c2oPLv9GSrQ+mOhcj0U39fDIbAV
4AdcfB0VfsKxjCVmQBA+gfYlS/i3PTrcbwbn2e3PwDnO9cdC57wz7+/ch+8agsBsCLA3RD8pBORJ
CJLgyyTmXLJH7o2eJaifRvTtCdCfOngG0rH9xwLp1h13cNu9+HcT4NsHXTx8jt7/9+lpzE9i8GGJ
SJ5lQfiECCwkPX7+pQV9Hk30x2i+2Zz+qq9nsN26k3/Dnx9K/Envmrv33zU3ovIETAu4gJT/IXWl
ccIZcPFH7/csR/o8oG8G7E8dPEMJ2n8siF6B93v4vsocAvmAAVn7zOWe0gYAkFKMIT598n/PIDoO
SEPa9s0Q/amDZxAd238sjK71g+na8D2dHgMzAiNBmD/aydM0KTmRIKsSjMUnjJ65QBjQh+OIvhmj
P3XwDKPjjH8sjC7uHBRGPkeK7xCW6AmNGaLsWGz4+PWERUAZAscEahSE/d78ZZB6HI7/ZoCe3/8M
n2Pzj4XPbefv775rAYKexEcJVaCvqnQYn2DKhESgs37G70uAbofjeL6d5T2//xlAx+n+WAC9Nt+X
KUAdT3JQuDF6yr9BTIiBO3BIbT9b66N++jiAb7aYZ7c/w+PY+mPhcdE12n9Ph4ZPIGUl8Bc/BhVQ
Db5U5qCeJ0FB5QnQhS8N5XEc3wzLs9ufwQKtPxYqb+6a5uHFh//z785/14oQO0koIlCOo1+j1ckJ
FVwm8O3rfODJqL4Zqq/38gyxNycf/n/Pgr5enX/c04/E4MkV/+35BAqFb8YYEp+Kd8/siIAAfkTp
M3V7Js595VjC09F8/VjCp9ueXPr/+ODBfz6U8PvxjQzKopuP5z6+OJfw162fDzQ8u/WTy/kqb3tE
bv/heDYE1NAv8Dp28sRZPdnCn/3YF3c+3Pnwz5+AXlMQgWQiIVeVRCSA0fRwbOEnCTCGRApOCKaY
xuAM286FEp7NQPeToBtB6gsVKC6gyXfDp6aY8xhKhlDQ5YT9fuLmumuWomt/X5FPP79oB3Pd6Tb4
f/4ENP+nF/bxuuNAE4QZPAJyaMGgQ4yhuxf2/u4lHOuBy/HfmngY59V2i5J8aDJeVb2qi2nZ8y6I
VHfiGsRHrgQLYleWTquZJNd1PN2uneCKhNKoqmFhAwLmB2MnvzOBvh3XqMoWa8fMza08lHpctlFi
+6zTus46ZxqlQ4heFv2KNkVii+1i+a9rSKYs1m45BLaai8V5vlla2aTTUsttI4teWdFPqozdRePq
l0XrHRwd4s0pWex28HzcM1pfVVXZqsW0bjPk1F+SdsymKXnNxRLela1/L4qm24cqYrsxd+2hXpqg
uJXjdWFqdmrLCB0CdReoHmcViqm4wMIMqi6n124tT3Ojo7cJJ9NGxvXLdeI2rVrTpm3ZFFuOJrIp
XYL2aMqLLGriQ9L4ckfW8RWMoXg9IYMvWT2IC8KGPm0E35CBLaqV8et8YLVyRSJPRfB9RgQr0oi6
aSu4X/aumdDGu/IKkfW2pNHe5VShwcGFg9cwX/arjevqeqX9pSgIV5wVPlvEmHLDu7SGfpUmLkoX
6993qz5Fk5iyKYloGg9oVR36eA8t0ny0Zpujmqq+FFs0rXdEePwmonV7wHP4pQ/jZc+n5D5vBwLD
H17VUMBO88AfFlP2ivRtvx3HDqWtFDQbihIfumoQu9hbeegiP6a5hLlNTS7TeqnbTPAlz0gZNWnH
lzu/VlYRty7KN90I+82adGw7kVlrmdKOVanom72VlmSLtqerK0LGmXmHJdNO2aRkqitGnGljVTG3
Qq0lxtlS+E7hyVewIESrPJEmTfq13HQLKS/kFPtMVk2vOjfztMGwQkIQ/MYsBdpIOzcqLwu5iSQN
meZizIac47SiTb93oWU725BKmbWJMt2ToExdobSqkyIVjUhOAyr8zjv6kOQYZrPwl3KlWrU+RtfO
Yl6rKPRzyme2E7JACvXiYXTtvPGofdOGFt8Vstz2rtuLlalhdNGZnZP+phN4UY10Nl0j2ME9WZIr
5qeLoiz9NZpNnE0xjjZLPNYqn5KHaSkfKlg0NTYUZxVbF8BrzvN0LTuzhblOt9Miu42gfFCjF8Wm
rwpxKhfkdy3WIVH5GivRxDoTVhvFiHMbknSZW51PbYzrV6Rr+UZOpU/jhjfZOjZhq0s8bStO57OV
gVNoHap2U1GJra2GdV+vFbpaTLXsSDTqg/ZlFguw4SnWJhsjll8NotQbHPV+25up21JYGRUNgx1U
0UXrFuQnv3XOJxfLqmujFr4kGR069sZWizlPeMkV5XNQvTPTWzIPdWYGtpE97q9giy6HBOa2qwMu
rpOpu8SUBwXHApKXgbYD2HPV7ouuL1QXwvSL8Trsg6BtqsGYt96GcVOHYTkFD9hk8xyV+3yqAMu1
HLKmDSSddH9BlnhNe8bAUkckFfGduSRlJ7d9NLHsy4N9T5z8fWcXp4vy08nK33/818Xn45ofD/v9
8fnxbOYfP912Bv7+5SX/saNjvP69pz8OFR5j5O8nDJ9F3cdDoP8hJP9l45N4/YSVfBl1QcD6q2j9
hAsdg9/H6x9jNBaQJkKAhkzxo6LMIUx+jtEcMw4hMkYSsYRj0M4+x+jkBPJ9ghICx6dAueGgbX6K
0ZSdgNOD4M4Rl5QyGf83URoe8TRGcwqpLYODKAhUvORYgf0yRnfM9GuQgqhSh+msStAdlxNOm0Do
6Uoqn5YMlxdfrM1XmAEGAvLssXAwNmFQLIE8DfgJIbC6Xz6WxKZ2MQ5I2Tz49bWdBFiCiYRNMplX
csjG0Vf8vMsh1F9WleiSq3XKMVN1HLf9WdVGzB1oThq3paMTdJP7BM/piFa97uN8chsLa/sBFwTn
WVUXDgKAK2W3rZpkQe9E0yF6aqXr7QF5bbqM0cq2m6Qf56yu65ye2RrMUVWW2LdFMSwforGifbp6
pLOiRrIHN+/HX8a6KsctuJOVpESWk7uuFmRfAdep82yc7MoPWPIA7sw3Od03q4x/YdGwFrtI8HKB
oc3TUCmo0yZ04yWFObSVxkT1NR+rlDIc0VLJpZ6qdK4XvWR4dTo5K8eRuyYLCbAViGgunvYhN7N5
6aXOSQZBSu4MHoabCgLUFSkKUaYION87Y9BV1M+lz6K1mC6s9u22dHyEqE6n5BfTGh8r1vm4uwav
Dp67abo5euUpXegmTHRoztGaI6IEr+Zqh0tcv5twy9/OKMo3LXE8Tpk19p2wwl2hVkzvBx9rrxir
RZ7leoWJdpOWNsXJQsx71HkzbeKewaQbWpaVEhHBIg2RIfgU1RF87mgpsyEyxyDdozpRK4QToBOE
vhrzOmFb2jbUpjkvwqawcdisw9TQXkW17IdrvSzj+MobAc/MuenfIdaVKe+XpU2pp3ENoTxZD5UO
3WXtfRQfRGf0bRJ3WG+rwk/tZvF5dY9M6IWadc/0po4awnczDdal/brGyB55Ye1260iatUxXsdL8
ylXROH0Q1M2YHqTsq3ZVcbEie1jQYLptiP1g0qHXlb82qLPv0FjBf+soBuzHuI/9NuiG6EKNie66
K3j00ldbl+dtvYkSmbvr2mNaX/d0CPUuX8xs25TMbVntQqCwvzAzyN/MvYsKq7qlawdgZoTQ6Rr1
Q1u9NpaUzTmDbQ+7kNfHq4Gv+YEi9elDsWI9ns6SVHVWIgk95+ucJHXmamCPNG1sIdYV6E/OxjXT
si2GPavzhP8aF1GxADky3G8tRMroretLWLW1HGE3U73ad6MeOd1E/WScWqYBZt1SD42FteKmta0u
gZH43r9b2By3Wc51l4GldCybRBLmzbAUEgjyGMP90eAC2nXJjOvXY+PAVJCdlwo4aNdUb5JQuvp6
4rE1t/BqgfEbZzT4jeChnLuppNQ6q3jlb3XcR3rfL1W1ZP1CRXJPuKySjM+DR7s26eHojI/0b43D
8mUgnWVA/cWqqqHDYcswPtQ1dtuoWMUbWsWQXkzMx7dFr5PLbsDool+a07IwqkeQ8SBC0rJ3VUbG
JVYVTnbaJ/uGDLFqixzYKubDdi3Ya7rU4ykrAKvQjor2TZGGcUiuZdE11z1DUToYoZHiq57PaI3z
N+MqBrepSaSTG07a25aa3/oun4LqNJBB1AS8H9axlarVAyy/ppcleOMm7WU8vWoxeMJGk+4DMTlW
9Yz4TdOZ03rWbpsU7O1YSWCZbRlnw4rfWNE9GAD6IulDn5UxPo1myNiW3ub7pB3et8FcUTgQuSFh
KjOUR6+iSlZq8smSySMyEuhiiER/cIvM+mh+PemwswGVW1/qMhV6Si5GnwfYD+NucLmKFo030mOt
+NBdJi3kOb8IkdhZDYW+lFX5Rhi60fG6pk1BwibpRK7qSttfcIFpWtdv2ng5E6AjpggXh2EVO47K
/hC4yxyv4/0i+23j8vOVCKHiGIIBHdazovPN1rC1UkMu9Rb1c616Gs5oaMCLDdVLCGFT5jqw2SI2
B2LBj1ar2IKvYm/XZLmlDRcqmBadlp4YlZPV7WNE90VovNLdep7n4692jbrUtaxQfR8HRTiHBKOe
RCqlc6oY6G7QXK1SZLQbsoLQD/AOyj7CzWmrCVXWm+VdXoMakOYloFROCKkRtVuLo3NSFbdUVlsI
/atycqnUOruwqFyYPoa0pyrrdAKGuUUjFTc9khFTNPQXccEPRd3KyyFnN8iOU1oa2Ey5HN6OY3KD
qjJSkC+eB8lOR9F6JevikugcPPcMCVERV7vCLtWG1mTZL0tzzaLSZNiTzVGRKA4yqlkPcRIiVVS3
eh9Z+b4a/TypOOiqTeORQzKJwEEqMK7pRooZKwzOZ8Om5ga7ozBQBNQrF3wY01ks7d0UVvBNkU1M
lNl5bDZ6ZXmjqn7sN5Y3027ELTudWl69XlA+GRhqIWCp3aS1innxi1zWAkxj9YOK8KBtVpKhPrh8
trdtSPCd7E3xq4ys5SlPnKw3eLHn4DqWK+dtm3UNE78kosWHeK3buzL3Dm9NuazZYKo6bBYLaza7
IisSVp8WvM6NchW11Wboibj1dogqVVZTaY/ZUbTxE2RQOQSMi7KoG3COxVpkaB79u7kM+NShMvnV
ctJvOtDkb2qgjxAn6nHc8nnhVwOWd4j1zUYUUQw5uO6aeodx0fH3rJYBn8sAtykxFJAnmuORf5WI
0e4sHwc1hYGnxRqVVz0u5t9kr0kmu67u026J9Fsm7JrWJK94CrlkXWQDZh6pOu+J3sQ55WPmeV6W
iqBmmVKAUbxFVRMujS6mIW1JicS2RTW6KUyYpyxCLUyaTHmUFZWPLs1acuBc1iW7YWyp8iMIFibC
fpeTKXkv0VifrmhCB1HXSSqTgm6cDyFrirJqUj6bBeJiNVvVaMjEe8R7oBiS3SSWedB0hpVm3Ed1
f4GJ1GlTjgnk67W3W+bq/lXfL+spgU/nVOQd3iM9k8xiX0PYL4rxHgu27Kiv8C+9xbQBl9g0a9rG
M4gWbTOUp0VXxb/4gUNCZ4ZAtsUYSa9Mr9GbZJK7XrJKadOH0zx2Zo8MmivlIvA5nc9ZyoopvsBV
nxwKYrpXYk7e6sahzPsRNwqN/rQebHupY4HS0PKdB7+4YwWpSeZohG+dz8kGYmyb9nkLCX0/TzsJ
rP1GQ7p9GoMDPQ09qfaads02B+YO7lAzZSEeniV95HbtQCWwnWbcBze0iuqa34xAtm8GN0wQqXp+
Fhj7bUYzqCfN0Qn3YswH1Qyu21Qm6aSSXYEvqnpAB+6H9bIkujFZJCsNMl1uzH0vvDebyo/tXsix
vVxnuR06l++S2rV1Wq6DB9OmoYbcOQK5LC14le9wtIZMdFX0fgE17BfkvIOMRdpmn2Aq89NkxDKb
bSOUjEyTro53Zz4xKJ3tVD5ATPVYCci9d8k0u8NSQlYhQDlN6TTFyixsugHXM2gFQYjtSmQXIL6l
G05XPDa7MVoHkVqvXRZoUqna6/mQN3W0rcgaXgdKozGtq2g5rTyqzkJRha0hE30nIdPpHuIu5ygl
gcvhbORruKq9nN5YeCEy3lrDuVNNHNlRLUkeXomxFxfUJRj4TDO+hJQSlWqNkmmH8hGyNDEXHaha
Azhr0AO6VjXIz7cTwuMIBi3K37hBsKUrs5BfiwSz1Dte1ClaJE372NlpO0QN1uk4IbmzbSEGxWch
srE3ddrTcXlvJ2KrrazLsUwdJ/MVnyJBD3UhtDvlgTWTmquiS878ym6asIJWNteyczs3uuRQYmpu
4XhwnJaN8YehpvOhNU2lfCeqTZNU97YPuM/WgMdz1skoSuFR/U00L9OhYm2upKPNhujQqhrVRaSa
YsLbNfZ5ndIRnHoX9bhTRC/Vkg75WMSbEehOcVUC/IWaLBfpUkGeDspSWSsa90bvyJCQLIedeUoT
dufHbnmpeWjq7TRVnoECnIQ0Dra5mPI22gfw1OdDOZTpMOo3OS/1GXh1fCbMyi5H7bBy4DV3UvRk
Ow4sv4jBi1+xqU02ROgIOEChX7Opb79QB0fIsTNf0fheDKt9yzjy57NrxpsIdNIdaJOvPwqBaKH1
OWOmfe1m0KpWO+vNR+UvitvuNCfEFVvwQTar26FvlEHcgqJNpos6EAjUi0TdBhRyYPor7OYhmcA5
9fPLdZz5jrUIiIbu+tJlZZP74eyj9lYu/ZjRGGOrNIT83Uz6cY/akYZzVObR9ih3HETLQ52CyUSn
f+hn8M4RaNflooEhgpba6fSjYsa9iNO8hcS7KsBqBxYIBPHVH9NKDCJiAxP+qJTlM+dbA+9rXjR9
m7wp8mX9rZJR4lRAaL0yyF1BBull2sNoN7IZ4xSNDR5V3Ud1OodokGd5BVwx4qFDZ0K0FQQcEQNa
VqdOu/VlcBXLQgvUftdMUX3Nk26UKoqLGi4NFhxYwWRBFbxZVR6GZurm1CXzuiF9FdIpb/SHvluX
jRliu11KHbvtZKIybNue0zHtGDluSMgzz6YEhHBlIbc8j0Kb7BdvctXzZkxtByYfExS/58vAXi3T
sh4a70GwRYPP1aiHeNmgpSJEFZBhaFU6MRabqkN1NhNavKVF3b9jTRFU62L6EtOh37ClyPdQJ9KH
1iIKG9I35naYPJYpb+d4Sde6k78xcEW3CCUPppgh6o4FkOCS+JGmgLxkyoOG8HYpBNRkSGXpvUMB
VM8AAQ5oQAMJ6FzOkKCG2p6VK6n33ulxG7myN6pujspuj6DAoCs9qcKHbgtPLtNaY5ORkBcqdgPN
Ijb4txDczN5Pjl4O6xxOXdRDtQgd9fd0ntrmlayK+qKhjb41fKkv42Xu1WjDCqsvzhKA5ZBXrt72
dJnxJuf14CEBckAUHKqrD41v/HZsBk3vl4HWd42JDAC7JO/h/e/5YJm1u6ptuz1yUrNNIl2Fla9r
vUAsLqab4PLEqKZMzLwfRsxerclExlNLQvs2jAB62oEfO59qFGkF6bSGLBDI1Fm99KjZrk2QKBtq
Xe9IX/Y6XUKtbyoCOdEmrwn/tcFFM6Qg2pgyI6v1RaWWKjSnCalXvIVX3pP3kxVTf16zaU1Ssawz
3Ze+bO+adunvUGTW1zMa1lrNXSQdmBHwUli9MnIXU9wuRTrWtYnP6nqZtqYS5duSWyA/EEPReuqA
cf4G5MzDRk1K0qlIR/qCeFQMGWVgYjM1+B3IU6hQgU3FWaJp/rY3yS3EbwSRY/Ldh2lIUJnaVvYM
dtbi7+pYksNUtpCP5x8FLtaM8H+DbHsPcWEs91MUJTeC4tFm4C3da10PFUhYJa3KtAfN5XQt+9Wl
QdvxEIm135QYTbc6RMlGG+aAP0pcvh2saA5Vgw1OXc6Ku2A7UBZYlGPIlPIxArFhnixt9gMV7duR
E8O25YpBXotCAtJAvZRzscGJ90HJQJsym7WA7z04ddApyhhkrGCw/nWOGwgwbuhAiihlC2KUMCWZ
U+IYtofcy2DTbirdPdwNpJ+NQDVw3dh3oYzys9bbfILUoaptvYHcDTqxDEJUFhU9GreNTWJg9otv
NrE38WuB/ZpCZILLwCYpbF45rmBD1FTmGLHg8+qj8MSO4gnRhu6FKA5F0RZQZK04afY6ZwhqoPXk
IFornpsB2dSA8LCeNp7MtU5BG7TdlSkqWAyCqxUtqlz5as4aOU4JUXaBgtWWJhbKH4np6kh1syn8
NV8l6DOLnO27NmawVpZK6GISOXzHlSHmDERr1L2mpPVEQPpLm9cOLwC/C1aE01AOEIWiqllggPPU
0/rCM0n696ZNQIMxOUisn7QcELBgkUioQAsajNPNeVlFmmVtn+TdRho6VVBljBDUQthQzTdz3tt3
EaPQAWEVLNOjuEMt8OWzKCqZ304eAQbcFjA5KBfBNbKb+nrjWYH5bmFrD5rX5CQs1FA7mFLwFPoP
gBNIr9a23VWEEeAPShs2Z73rjX/XJFD2VoXN1+41IkMz34C7LKqdR1DCvYhiB5uyhHS9vjDLHFcs
XUQ11JcYXI85H4d6eAvE34c3LZ9z9xp7tNrt1CXdMaAVedgNKE761Amov14Yv8JA3dSx5lJ+nCq8
uTjwPeiAUZ+2JiwphHTfXlbOg0cZYQzzmZihEgTCFgXdTnCax+kUWag8ad7BFOcmhuETMkwzECRX
wDuWrIOYEZvziC9BOTfHb/QsCGSpojo1DG/rNlnNbZyPE1d/Q6RsQW+LoSoacpaoFi35CsGu8vYq
nloMNcXOs3d/XT2AV8e/rFgQJCSJRQy/NUMSDnYIb9B+WTqopoJIpCnsWkL7q3amGoOeMvJZSZQ4
vaV4MCH962eSPz0U7oWTzByONSVQluHP6hVApuEABZAnxZPIvgP5bkRpDrvhwUF6B3XylR3ixfe9
EmPUFpD3tFG0XUBqUWGq+5tmMpVN5YjYpiLtoNoZme1Ce/ZrP4kwZaycIDXuVwvBfoHSYAuJSxCv
Yx6Nr5Iel1uJe3wIXYRdJnnljPrr+R2H/8VJDVhKBNVIHgshEKEf30r+ck3XiFgM4WNRkANr2Nud
2xdl3WeesvnaTfF0QZOpTauu6B9/Vcjjbwr5Si3ozwuL4Q11eMsW5AR6rEU9RbMHUxt1u6xqrAgQ
y7rhe5CNy4eSWUggJJSgqv8Fy+Orns8mC6RVyARem+IUo/jZsRTXaj+MBmQkOCySX67x2ILsFMnD
XEEJWfW5FOem7pOriI3/Q92ZLdmpY936iahAQkLi5lwAq1/ZOd2lbwi3INGIHomn/wf2rh3O9C47
6uY/59TFjqi0nbBopDnH+MZc7bmRfRRDwB/yxJ/k4O290SwkLoqATn84se24z28CYqlSwPSDXSip
eHEpmq6nZYcNPa4yau9lXdt7XfQoF+Fpozb4/R3f3pKXB2O+gL4p4b7hfXp+3SOXhcYMBFZ8VKO5
Kqo2mJLI5uz0++O8/FCEChhtgkAk9WmEy/78OG5etcY7ZfByDpDbfWhF1a43xTwlkDKwN/z+cC8f
ZByO4jmiASxSGAHRZnf+hBw1jqgG65GJ2+8bj7IK5oNzEIEOMiux6FeD20QobAxQllfUWOnvT4Bs
YNWzKwuz04erSxmHpxr++POfTkEtVNkSxlCM+r6b3hVDtXo7zdgYwoL08jvUHGzeeUPewi4ohvIp
WyvjQePpJgh6ovchDvo5FJMRruLtkBcmi7NGyHY30jLM40BqpcHEBMwkzGYzRLYR60fS5YtCj7HS
9WgDvQg0xIUzEIAbUcXON9Q/tnnrFSmfRqz9P3wZPo/YaGEkbDUoC+AxUWjTPSwB1uuk9uzwQeaO
qUuDQpbewokIW8BHoXPHvhr98b5aLG5iNFhi3qC3wIYK6wb2YKctNt1x9vGLZePjyg9T1tR766tt
610y/NfMnil3pcn4pROBeMgjh592XHAe90sgpphhxSOHxefbTqwLVAN0rnHyAN3UYQxG3Eqsa/nH
vLVttleayHPdDxCC2Simq5Zl9M0PCmzguMYKNUAGm+E8jWGWvWuirEJlUhTF27Uf1wfhuRGbKWU4
BV5lsKUo9PfqqvoWG3olZhQho/Tseiy4c9NXXjFU0SYqJu/R6iAbT87M2O6HiUcQJ9pAk9SsUtV7
E4ALuwYKStKOrl3jYhahpEpcX6CKKgOJCwWdRh08q3EtM7g56zEbcg8wSG2xQdcANWDofa9HeFdG
6mwN8+xeBSOk1KGx1j+OZPHrixVLHcaj6iBfT5Fru938/TdMiuEgEwwanZph6URsc6WiI8y97xdB
4EML+OA9HhqDk11R4+tkqWewPqON2ieQUyPMm9ZmUJqXaK+A/r2jQY+nRvvwOZy3dLfZODb1LmvL
DLa+Jz9mpb0ZdANvIWy0uyUhQwNZDdp55x9Vml30bHBjZxZ73VyDzbHiGzElfXB5SVicS8F4mtXN
Wp3RNjV/2vZewA+UhFgqUEJhBpfgYUhAZvy8WkRhWbYBaWisBoWaPoep+IDPiHVKsszzE9IVt1pO
uAW/XyReLr4kFIjc+ALHpygnXlYTdEF/mMkFhncVYX3PPUjLqUF3e//747zcXIGlgRKR+G+AQ2J0
0vPPByuqiCjUw7hhUl8CgjIfL+9m+1ZN/zTnCijb74+4Lec/byuAGSChERwYLKoPyOP5EaHksnnU
po9Z4Im3RUTqr9oP+u5Y6IjXMW0EWuVqBXR8yVZi3o94Db/9/hR+2XEisDYhkhkMAA1IgRdEy4K3
yNYlHNm1UNGdddnSprkNvkaux0v9+2P98gDhWBzXWHICQgMTqJ5/3GLKG9YzscZ2NeUnzjPVxayo
8INoNm0semm//EAe/vvjhiFKBBaA4QXg+/y4a+So19Qh7LBF2nvj0BxBwBMPhBKwJgF3X+rc4cn6
/VHxQr64vdSnDJgSZjUEKBlZ8PL2FiDwhowsKEnG6s73h+HsmN+bGKhr0+4oM+EXJUr7jStDvnBv
nKuEajl8HIpAjTtPuu4LNbqnOzAk/FLC2HNpm0XVg6jn4E3biPoaWYiOsQIC8TaCR/yxVtQfU5NJ
ie4Xoht2QFCObaJUu6Q0n+ePlZIbSqMie0aOipuULpH7GPB56BJPe52+YtGE89OF5tMyZl53WAm1
JzATjby3RGAXcarP1XsTyXock4J1SHPHoSfq4CC+t70T9msvaeFv1fBbapGdRkhV09eIjlgdhkyu
7XkxKxNwuZrZOwKEwWJaMD1OcT95ysBB3tp38JT4efNd8/EClPs3NVpwkNCzw2/Iq1Y1t/5oslfg
Ownc1XUZ/fo8hZmWu0GOLaieqa7RitKhxu9sCkOxn0XrfT4EK3APyQCRrC2OVMH2u+nmvpZ7tTKs
L82ivbsBtv2j/a7PFHm/xhWs1C96bDbhS0X+3cDrER8E+AykYDC3AFelPfCyYl0SNOBtSDN/q6qA
N6BF5hz7sZP+kAwC69B14BpCMi/ZmLZ9O7GjaRsH4RGc5TtVNI3Yu3qKjnbNg/dDq5a3XGLDT6UX
8vbsmYBfmj5neeIKLdUOiO9w6PX2aI+g5I5wkWUIbDzDzuQ0G1ki7TL3l6FcAY21C7/8WKo5RLse
L0bmldcfWo1mqhme2mLZblUksVW3uUKZ9OPvw6CR+cVXCCJf1dhLdhVQEt9bboJUyNC2x9GtUZiW
1eA9ebBNXjPgLxB1mJ+tH4CrlJeGeKaGMAmMdDei+jxwF/E9cNdlBFxuszrx12nKbnQDXXjf14Cw
d4Az6vpGLYObk8oifZZygDdeAhwQD/MPLGXtHU65aca8PYS1hJBcOexoUKXbwo97vCM1jLHt5upe
BWvShr2JLsZZe/j9m//re4/xLT5CvAAEQfK/7NIacHLRaMHv5xHEjxg6Yuk9mLFdm0/fD/RXAuP+
x1bxI0XwM+H5M/D5f/7/REefpYueoaMShfNPl/uXqMeP4UH/8E/+4kfZvwDIY45oiBw8NkaBPfcH
P4pkKEPLHkEHidDH+j5u27/5UfoviYmVmG0gNtVii3L8mx/FzD4BaHSLLoKpw/SQ4L/hR38pMVA1
CYkim+MMKA+33finbqdEbKRFOwDpLMT7xmFH7KgdF6iIwFzw8sxvf7o0fz0fz1IlLx9FPH/wL7gI
GKhVgnTJ8wPaYgLN5qiPHYKR3bqlREghSNqPcP8KbHsxitQ+2Row5rGiTiIFLVdo/kinfknWOq9T
45sxyc107kpvijOLHgpLN5qWsIO+J/ImbseyTrwZCEJfNWG8+KL8w2a6neezSilEoxhCw0KVBOXN
f9EYB1ZE8B+gXSEGER5aulIQKaxN4X3L0++vGXrPXw+GXA9qslCSiECDf37RBDxM+HsrjbkrkjHP
onjt9aWBzrXPGVpx189Nsjbk9SA0gJOixQWZuvBcZO4BOBXbDSxCkKNgR9E23rVi4C3hCjq7C6L5
VSMjEFqTO3V0hIluSbMLYV99AkVZ7Qtmq4TrnO8QsEkU+o03NBjPTcDHPaycIpagceJSwYfOPDfE
2DHiCUmSuAzrGkWNHyJXsl6pLEEULTLOuJSHDro/MbjNLh8J7qk8edwhF0QXD1bvyvVTb2a9m5UP
PRVKaMwGZxO22um+9toBVcE1m8yl7fzPft73F9XWZ2OH8aAVVNF8vCtA9ZJpXmIp9WktvePcm1ej
7R4BUb9ZyuUDpd4HblpyyBdv7UEMre0OWS2+WwZWPZW9do9AtMIU6pK/m7X3rmTmSzHO9cGSCXmZ
oHO43+VWeSAyYmpfJjRnXgzR6QFi42dwNzOuQyH2QsgldjbwbhZq7ifRfI0a+4jGDVkSJI+SZeFo
pTk45yFq1vvALOV5rheIHGKiSa0UzVLYXwaqwhKey6YYd5UHLAPWzhAPgyv3VZHf9XlED8U82lvV
6fBE6aIPdKzwf/38rgXHGq8zC0+ZnMkryBC3VS2vJfWzQxVkxa6G63nvT3hdhrbTAE1HqAGuFJdI
mX5fW1l87eTUnWDmT3g26vXsrdjMRy+cunhhtb3yeZn2uiThfqlw7chiLbgFfg+Ekx6kzsle5XV+
x9quS0mQZ+moordL1z2iHT755RQ8gmRoPqCMLA7IP02HjIwmUTDAXud9AYCxl095afKkn8EeTro6
4MK39xSi21UGkwUJyx4WSBp4IYJqn4c1CMuo8pHGYd9GmPes70PgrXbe09z/IKdyvLYNYLyiLE0M
0js/hiK/KadoTFrS92k9RuGhy6MslV0z7xpWVnssjEgGRat/p5YaYIyXrUndRSTOcw8Kmas/TE1D
9rTsvVNnWPnWLqs+iqJFoKesG5kqXoAKyZpo14q8P+GBaI6t42/zukEDKbNXjFuIxQgF3sLQHpKs
K+ljXYAsXAN4ZzyPfCAfLC5bbY7EyffwHfOPkKxZnZa9647cIxYY2cre9FFbPAS09tPOVuprFen1
Rs8d28k+6B7Drjj4bJWxZ1q0Hn7COzUlksyPVROI1xwsw371+TeovvpTA2P1XPQUwlYll4Ns2vnY
LKw86Hbx3igAvwdpAb0YQfllWtybIjeAHr3waUGHeRizgqSB9sUBIs5E4loX0zupWwnguSNw03Wo
uqSzYZ4M3hKc/BCnz6HwdWmDcNQHs7ZypwaffMnbjY2gRL0D94EXYm4vLmN+3I3rV2naB1KwOQl6
pAFskMHFR5rP8Ehd6jKvHmRtTaLZAk4H/j8kueYsSq/ZZOEotizzk5lSRKZQHV5aD/aIP9SvNB2y
S4UF6R1bdHR1uWt2Ng/7Q9HpNZW9ezOAcIFyZS4qCJZk0mbD0cmIZABaEFifsKM08nPSYw74k/zW
avVB1vypKlRwgaRawMGCftJF4h5w/rLL8uAtA7OO8pOAwmu7/sI7Vk4JQa+QLNGw7H0uADWE6MJo
33qJj5JWQ3Vx4CLhH+siP+TaBanDk4JfngnAISuiRPkwl/swGtgau2EM74bJvOpgfaSsD5JwCvfd
HF5qaSlCWSgJsDqt/nvUpWcwmkGqfUBna0O/Bd14Z6S9CaY6QwagWwJY7LK46UaaI/wwAwJTZr7W
gX8Xsdzc5LjlS+cBOgqo+cDXqdqtNVlzJPpYlGSw9Z7QDg6I5wVdj9IYf1DrCc+DruIe1PaOWHAJ
xhb1RcEgPgiw01huVvc0e4FOGwLKaczz4RL1sjzKZdSHUmfNcc4XtIIUPEbk8psJ9MK1WqW4zi0e
e9D6PSivJV2Hil39THz1ojWM59DomLWG7UAVPrlmY9ndONOUhIvaVT7Tt+XaFzHYNZd0HOQTAm99
mjUEr1mANRrLlJ8MC1/ScnQfl0p+6bpC7R3fGEIF3jj0xgtA93A3hWY6lJTfsYo+rWU97hYhVgTg
GnFL60XsaqBOy+ofuAIWDpz9RNbF2+eV7I+BBaNWrwjrjSXE3pDVHQ7B9CvRKD+IvT7SNzLLDHRA
UOtNnw1J2UafwwaYQFHS6VypHTI2X5Gnk7gtIsBqR8mtZtOAVxz+loKFldLa+Ttfzv6umsZEOURr
16m+dQ75S2jxPFl81exDrr4Crf8EQHantjisRat0mZBLeByXmV8HGtwuOvNOmBj4HgCevw9XW6W5
5+GmhgPZG4jWQJXCM5TIO/TYG0UteOznC+yGekuE9CI/MDoPyD5iB3RFxtOioOzKFhvGfKklSsMQ
oc6Sf52dHKHm+NqESWsJeDdRmoNca3uMhHOHOXLzKVzda6iGTTK0PQIo6ijQlV2Glu8jdMxVWYM/
B9rt5Xmi3SASoAUZ4jfCjShlpuncUpSfICyfNLN6n3l4HkFH4+XsDYwwJtirTjKNJQa+yau6CL7W
Pa7L1AwnQAFzF0P8ETFbbpvCZhd/MubBqjk/FZGen6owP1VTHvXYPVdwABAfYuogCpW1sddw1K/G
rruuWTaCMQzw3mIxvmpG24sd7GfeWh90Jy4yqZCOZgWyBsx1yzuD2uRphFi5A0PR72cDZhGRj9ti
wHYf2Nzh9uSw7kJ/vp0EwWrq7j0iH8JmugVx1JzCohDJVCyvhnK0d1kPU0M5ld/pqirTsWYxMt9t
InNshjMqO0jNeMEG3r8dEdVQ0aAQWO6+laJAFCUHZ9P5FsEBy24xKmRIZ12IdN5EPx7wIA7qZv68
TiZCkbjVRSGRUKRVFtchyKOhkjQdPLKSpKws9meFMsJA4dmZGco4GcIlkU0VHYK8+yrhhX52w9yd
UKXUCbDPblc7wtc77m3Iyai4396FozfuumAt7rHgv9WrLfd4EZfUmPkeqg1P68iLtmQXwhalqm80
UcHeVNhtmlaFNyVBy18PgTqNRruYj/NHE8JsHkEeAVhWAFCqJttp6/mHNdCbyVGKXUelu6DcpzsL
RGpvQQGa2PUGC3FLw30B5wcLp173xonuzKtI3k5qKrFN6eriXNCiiNMwlIAVibeu6H0A1J28j9qw
ubreGkyM5tEVZFxwMlkVgrvMKHnoljkrYi+o7gNZn8He0ccmU0Gihwiop0PlEuiMfMptCZaWuT4I
UqwGxV3k2fKVGef2U40r8kR7VCsyzOu3eHfKC88CfpetIBb6ueiw5HB3cR0MmcZDsElVJT8PSJ3t
4CWvx8VfhwQRYrNHqhf7tECsqlT9Y9S1/Yes9pU7gEwv3tAmny+R1tHJ4GZrnHSg0qZE3D9GdgbF
NlJKwY2HyNyTyxUqZoUu4mEizh6KqB0PCJ1AZONDgI3Ed/YDhVYDKLoB7GxanSLDPHya+gK6y+Bl
96TNqp2xGya/eq13brupfx2Q+sEByzh68xSiJI/MfBgNVl3kWJiXbhMaArRankOKHNf1lnRr9TYK
tNvNTINjMyO1CNdnwe3vW8JfdPqQwCSNOKeb7e+/FHLXZUF7J0YSu6p9Z7dCSGNixWGZLRjAiuxl
46kUaas5KbL2Dz73LwYpbH7/uzkQocEE4fi8Gd18EUjmOPba1pC3APB9wI5ZPhCCFcjvdA/AsizS
DFXMj0/9v6YuPZOpDl/NNu5peJlx/r+XXv6PElQkMUPWhwLx9/fX/CJC/fiyi59FqL//0V8yFIbR
onQN4O5sUhPYrp9kqIhGKLawtELMgDDztwwVyH9JAssA3zNAMfIEus3fMtQWY4YUgecPDtg2N5X8
NzLUr0YM8yW+pAUSFALT+M6J589Um/Madq4CWTOVbtesPThRF0IGH0I7fDG9wg8HYXc/XaJ/EKN+
eYsgowWYzAYbj+KFCjZx7CfxK/CMrbwS7flWik7xmil2qEo2g5tbU4dhIkeElhBF4k13Mpr+yY/5
9fBQdOBeRhDgfML97UX76fAgjpdxdnAJclTZSbMyfsNQlrxu3NK+rqU/HhSJ5MXLEC4xo0BY5fcf
f8unP9ewNn+RCExIBeUhf/FPrYcMGc8iTD+os2jXjaj82gqBLSGUGGLSRdMJXnOQ0KFpX8sKbn9M
WihNbODlybcN3Q2lGe/pwj4hIAOSeunAmU+d90NV/o+QEd30rWdi22ZLIgKHAXvgxjD05vmVwrbO
BVwm2NuQ3tN8EvrReZO69UI01zGPLEpIq4s2mXNE8eBZd29mNuZpxc360E7dN/xbdg+UQN0WkNJu
uQLLxwXENDz9fIf49RP6OEBM0BOvysn8D0smfZGXpzhxTGLCNFp0IwEAtE1N/OlWd8UcWTHmJOYT
5oAEaGZjFPkIIXr+Qw0Ee+fDSJ8rTyVtz1CBNQcNWCsGiwH4HjhqMvuAv72sU5gV0kPzzE2f+m44
zHkoABhUH0Hi28sfno9/OmsB9kcwmLGb1vz8rEO4ILZDzDuGDiNS0opPDYyhfRQCc9N1hYxnTxOv
LlH41a1LZvVVEzr86Sndrs3zm7+tM1i2IIbLjfx6fhaZttBfLcyuoOBzMraQFVFyvxsLhhjWSPY6
A/YFu60EOFG8USxwmwhhY0QO7M42mfchMtVJNz75w/X5h8cyglUdBniD8E0Sv1jVRHnQtDq4xQ2M
+HxAGNCIFtafN2BuSPHJIfZymCwMItH0j3kIOdLIlX/C1J3jmvcfYNA+NE3Z7r1QotRbOnNE8VI/
CANsvenUJw/qWWpl3/3hcfwORry4pIxss538bUpFsLkLPz+Ora70DPwGodKOfnHh8FSaFTnP0m3F
jL01aun2NKzfmClQu7Bx91U/1zEW8D8ADsEvtcRmwG+OFL7hBrNYXhrwHUeAmMy4grMs1aGpp0cQ
1Q+IAAFWhVMM4RCIDpJ2mkDFm0IVr6Jc937fvUcU+Cs0x1dYxGHXhojB5n5jkSBFQAE61oL4qlnj
LJNDikTgW6LKL/WALKNUGfIcmSb7ohbFbvbqKxgwpCYDI451VX1CAAHrDC7/XkDejMdxhQTgoWvg
/LbJRpn+/iX7x0uAhCzuAp4lAA/wmn6+F1awDlQRB+8gkYtE0Xi/SnkdZjTY3ULPfjB7DyCCIVIU
QOOdd0QCE58Avng8Tiht9UJOtG72MGPJDvXfBAnoE2rRIPHb1906fIuAA6+dd1Zr8xaLfQoVLYzR
4O5IP39Qs7iLAoyryqYbNOeH0pYshmlVJLTBsoMvx3vwiyHfNzzyr7//5HCsXrzZP3AEzE7B9+WA
tvulih14y6gGjmDCjD9iSs6wayeTAZtfTbq0BYKV2dh800rwN4rrjyh0B6x6W9408JEmCpWfegUy
aWHveywmI/9GC4jmDUoHjKcSW/SVI5odZHoGl4ZhZWM2GHR1i9iXmE75COCZX+YZP4uq4pHgrxww
4Qze+CCnL4Ypklg62/2glXeOWv0BebJsT3QQAYTM0nzVjwBg4yiaISs1UY5RZyVSna0zaaP6JQ7y
Ij8SMt0QzKdCAESm/jgUOy/T3ds28uYj5qhE8dzU+kp7B5OmyVI40c1euRnGx1RGV0AOXQz6P0iX
aGr2hC0M6aEyu4TFsO4whIjt69nme+SsMbFhZlvso93348SPIAR1Kjq0xI1t2ruxD+FDVBJjqAjo
wryFXx+FmTvOyrpHaOhLYh3TCbHt48Kiu9n0LWLPJtixUJNrBl0VPlo9nSmZ5M4ZgqeDy+7U9tOh
xf/2gvXQhPC7EX5ekzHIj9ZNezbb6pa1dk3WKq+TEhGFz1v/Df+OsgT0PjtBpKoQqcvgM7U4UW5m
e+/bkZ9QgJBErSF/zCXEGIPxBntPQ6xblvL7BwpOmb9+FZ5g35aZIkkaFO1uGCk79TRy6BJrAjGI
ngwYxdhCVUNoWiKSUkJVYZ7uY9tVqLIQhI+xJc3HwdB6D36vANG/Ii1W9mMqyNy9AygEhV2B8Cz4
iuFvdee+9B3z33OT3TsyurMFi9eDZwmRPgr7FTm1EkVsq1iL9QiVE9iJsnqHkXT8OKDUvs5Dg+dl
muCI9b2Bhr308C1pgAlbcxa9pw7KPyJFnz0EwUQM7be8HZZQfJqKDEbp6qk6yQLobw5fZ3kXTVlZ
wfQcg31gVP1m6jlPYQqe1MwsBrHN9lBNEiH+PF/SGsj7hOxyH6SFhPYXdB2G36isSivRqWs1h8MA
eYqwLpXYORFQnUZ9jDZKB6vkpAQKrhaAMyYinXtv5Nda+Pa+njKTEMy3WlDCoFyfpgHZvAHlgvNb
86gD3e18zpsTj4i3N3S+y1fLQ0xwqTZ0Lx96CFE9DZ/Iipxi36KzdH6HBH8d7MdA54lAoBJXUtZ3
3nIfoO67ndpSgf/Wj0hGTq+w4QUnC/LpJOrGXDIMYdsjq7qUMUcq5PVCVvFgaFsMezus6yVkvHwP
vvibPwHxgGqHSxgD5ChuzYLQG2SDWb0vG39MgBmiyGxs2DzyuVeHKfDHnT9ZrFjZVHyZaE/fabuy
pGlCzM1oEaplXljdl3mXn712eou5F/ORjMPyIOfgHNZsOQQKSSEMKjFLvPo6u1Fa251onUiqaFyv
hVmzG7/15h2+8xRO+GC8BcrixN5DUgyQkh1585GN1UYkoWalB1r5oUJ+pIbVErUldMO5Pqm+gHDr
MWJSRGHwjLUgeYJLiJGOGDQym+wDbcZ2L8fFpKAr2Ye6H6O9WUs8cCNboIV62PTgyohi/NLjgXyN
LE3zDZcDvysqwUXHM4eAU3UlPAC7mLsmj+zObIuqtXWmEiGy8oxUNcUAkDF7lQMhPiDvSfYTnXuY
IhnWKkCA87Wwa3nKkDBr0tCx7XIHudtltofsFrSIwyLTPE8Yp0FR7nazZ8NdAw0RtK2x/hcZYC0r
8R21KWJR8mHBKMxHqsp5rx3K0mWVwSnMDGobYLAcpAPeiTLHOKeQU3PXspUfCwTSMIdjxcKTqTlF
QZyfZp7nNwPCFClFbPSEUQ4ktf3AL8C4wPyYDPNRRszaohjvQhTGA8WY5jSmGAeJB4lyvi+1ftM6
LGttxprPSovHJuctWPK8TENAuRibU6WlF5IT7zCpSco11MkwaCiXWq2YdeTWXclH0FCE+eQ19g6a
sKyajo1EFArkCKY/FEF9AyvBTokGYVcjHZn3O1B0Hlx6Uyd8Iv6boanNmw0nw+Ah95laidQ25fmN
WVpxHvH03/OVYyCCIb7CBCUEOeFNfPQQUntdouYLYbmVK4T9EMNh8IytHnh001eXwEdnmnqIENl0
9WrQoKGJEFGFjwPTZSrnW4zUmat4yYm64QWbkp6A3086RB8hGIOrPnYeX8GHTxnsc5aPr7pVL+80
z8g3uSz2fgin7An3C0MPQNZ90iWzr+AGVJjZMre4+9xwzG/R1YKF2Q+Y/wFjyTCyoYXm+rks/OG+
WbX3uqcVytmga0d4d7oKkbfNxDcWjPYekZ47MufuHTLLkKAJzbI7WYqyOA7tMDzWpEPnH2CGaB9l
3quxaZ586w0pQcKVADchmPkl+L1pu3umETBOisEvbSp8Fe45wII6xlSh8pDj1mH9YvapHPhywVL4
XuWCHjG8CmHNYf0KvHtM6tJ21y18jli7dd/0XKV+q7Jjq8v1oGxPbxjc+S/rOrHEA4P7xk5iy1QH
3pPRRdCmsvXw/BoS8qQUTCZLrlbo/X72FOn6Uzk2KJKVM58yhIIA72KGZD6v45lnhXgPYrw5Fehl
ANaXQExmmbJuoA8Gk7sqeIY7Aem+zvJ5F5KJ/6GRIi9bPDTEIGg2IRPuyK+SYuGsbGgOPm0NZ75v
R3VGLvWNMhiluPidF9ditrueINZdqFCkKxDFG7/J7cVRK85UZu5mwstnj+UAY/H3ZerLFgVpMTRJ
Au0JiB9EQl70SgQrmYLvD3+yw85fol0+h0GkbgEyqn1bVl4C3wIx47Kg+Y/W939N7/x/UMpEm+ej
w/nPQub2pVT4Xhb3s5T51z/6S8gENQc9hUKujFgQ4osx/i1kSiiSkRA+uGeGfBhI57+FTHy3E1Rr
/DOAZ9ufbLjWFvnbximzf4GtDyKEt7YeDH/nvxEyX/B0OPb3eYwRYHKMTf5FrICg9nIeYzDM7o4K
e0a6vdz9dGnuf3TsP9N0uHab+vFzK7/pdhyQIEA0cOzg95+3j/kqcixskQ8RsRryGHrEq5KI5TRg
6Ec81OIKBqRKZAnweW70qW7gU9qa3AgX5sBzc3cextp/z7bBCEPvBXsJNhwVx0x88N4a82pZbz+2
LZUHDA58M64lhH+sFjtSZextOS/1KZvfgPW780uHIbBOkFgjl3Everi4NWbCIRC4YpAZAmQJpgJn
Y6cfJ95lqM696S26mOERX1SH4Rst5jcJjFN8PTkKnzJHDAdT3TDUuQ8RuObrTsEcTYa1gUtWWdQt
xdapCUgkEPzo0Zkto18vx6AdMYrNyjJG3Yrmvn+obAOnTrMQIXmCSqGewZswg0EJK0ZywIDygyuv
CxQZE4tRCFLEsqvxMkfMJmroMBwws+yTLPuhSIA4+weKS34Vqib3dCDvp6YzcUVsiMr+f9g7k+a4
kTTI/pe5ow1LYDvMJZH7xp2ieIGREol9DQAB4NfPg6q6R6XuatlcxmzMpk/VZSqRiQQCEf65P8+t
LxaKxTZsE8gtFovzF76gdCuSfHzUChfCYOzaUMp6tSdEU+C745TpO3F7YH0ZPiD4MKTSQGteJm+e
Lp2j5Y8FbA/+jFYdO6HXJ6A47VG62bR1hwwXSpr2SWAoXjyZ0/pHxatoPYTNtnDngFRrm68sczTY
BxUYrbEwF/zbqju0LR4m22AQ5rN5zfjTp1RPgAVN9njPgwalWrPthzqCAqhgiwWyntW7UFV1wbzu
7BPQBW9O1izZq9G9aTUSC8FoGGpPvjzdgz+tTua84IVTZZ4i3DhrabbWLpSpuUuAE+2GxdYWFt21
NSsI14Vhf/H0ocQGqttfxJB4AV5z/9ZKq1tj5nL6WZOfpMm2CBs4nIo4Gw8lE4VtRwZfX9xCJHfz
bwS40HKzKTp4OX7A2Lh6ukrWMUPcowNAfF9pnnqNfKAMomxvEysdV47C2cNBt2WLOfDrzco6+bF+
N7n3xkiYT7KbzPJcBkbxHHqa2v/Aq3SWfYfjd5KBpb2Rod73fvmqJSApzVRdwtEDYD2668kK9+04
vwpsdoQKgM+lPgTIOAXB5TvDyomNnIcv59mzn3EKcpQWCD88t7Ks1rNuKax9vQmHPb83JlIqTJZ9
cWUmmWyTPnoShsVxT4w67iiAl/uGf5EHfV14J30u5X0iiQZH0NTXiVbbV/DeOoePccLAR3a0HZnE
Wra2roggDBsOAchQw5g9GrEzfaoEMlflYfRM3RqPJEm6nZvbzcYMXeM+1Mr5OtqYqsTMHiHHPoNw
DZMq5+ly3BkEdpgZUB3beWDvMbS7NDcjoGWi2uTFdNfJrLxGk48xqRH50YqM4QJKpHpxtXzfsa4d
cCBcnNqO96k/JSeG8lrgxmP5CTptDDKoHVCV0n5b93XOpTX9zxmH/bbJ6nXTJe6L1K0c6mOPu6tv
18om1QDkGhjLOMa3VldY6ABoNnnBOcbHMndlCIUrn5snW3tdFV8yju2ocmgTOdMhGAQA6kF5bKXb
JxuLgeu5jPVHp4iLbevlQW7pRDnjSq2n8HsyjcmaEYlACWIF8hOzPHrQK1FwQCh0EAvWrqY/1L4c
Nh5pvVU3J49dLa2NnXCI64QBhdBhWcOzV3yIsn+bdXFG/qkPhayes2lI31oQ6UwPxBtJD8BpReGt
codLrEvUvxLSI55/C5RdqIHnauymO0BJO8wlZI4uSYbjDJ7tRhm9/5SZuRs4EiQ8LDdo42lpHyzV
lvvQw1vWlMZNRtZ43UxRT5JG7L2CrTTmBvDrjfE2FtXilHHlV3Bcdzpwo1XYaQ+TkaUbzXDBpKrZ
Cjof2LXehtO5m8tjNJTrhBPS3nSazTwXz/rcwLP3OvImQxN/elYOAW3woQn1rb8pq7x58WNDP3Kn
21/n1h3QNoSzrRa7gSjsRq2HJPJXjZE3oO6tbOGZmussmpKNrTXgIq2u3Q/Z1Ff8GUweTWL0Bw4S
2r0+cCbu/HZyN+OE6M02Wj+m4Ih3jsyad6MB7bvq4XDGR1oExB2STc4jlbHza4a0u0n1ybg6EMfe
bGfGL7J4nAjsfC3yIdqnk/1S2uTYmhmG12DCYnD7t34cpjUJd7nFZnElMaKvYs6R+2kmnQLSKSGb
NRYPodZHl5GjIQ895lW+/YvpEThO9M7GAdFW36pB3BO9NO9GNsvP9sQDCz4HlSZ91Qh09Xrx2uCW
1hxsC25m92dM93ur87w7V8SKWg0bCCAR2E0OzCwwWpymqrXHbdu35rG1JHCJOTn3hbyYABH3PR94
beJoeR9rPQxSY97kxMdWkIWqrUM+lLWlhlalhYGNVkuOenwnzj2cBB4N7LmQFGTlnCfLSDAyTfmm
GQhtDcNcBJDovLVt+FdlRwfEKp5B1cqtq4fjtrQcois61Pj7Cc/cQ2RO4U1mzG/KBUY5maV6drmQ
q8HppjPheOegp5LMcIxRGSglBiQt9LYTB4tXSJAZLixMG7ltt3dOP03rkjnNarKQMLXZBljfA4HE
2syGAEvahDEkHK4YaNiEDJckz+84Es+BYwrvNDL0e4SYixcuS3dVOzkfqE73JC4CNjJrNj73lV5W
G4QaF3XAo2agIigEjUCtjLav31qU5jNvwCATZvScd7U42G5E7LZuIoHBGLs/HEyKNsYMnS43nrN5
YmSTOHDQ/hZBKJR70Fi8V6Pt52vCQZjM/8oi9AaGvFFukjE3MRD+i0oYig6zaAgBq4PW9z4W9S77
C57QtecQj1aCVZ+39k+cwlwiO6rIS9c/OIW17DnLan22NV0ckUI4zZODXW9lk0LY/3dYoc3L64BJ
D2rr38AKS0IG6zqv4pWVQ81rDLNAH/qBLaxr7lC7qHZmomPZyjJfu3Z1Ox9KtyJ4kOT2SQmLiSJO
ngGujd3YJAwa9zS0yCJoPKxRoVEjo+rlviqtHam10F3/gBtCwZn2BmtUoGPF7ZQf7ZXM8k84FLyx
eital1peP8RGlx0VVIWvtlfgBQRy6ezLoTDfh5FlAYwYXFj8lM61LcP3scKm+p9YiHk/wW8bB9Mt
NhXzswNSRgZXU0bDMRLtcBm1HDYur9KVlfnpsebIhF4HIFESid4gMHyM+dhvS9MdvtkCffgHLXGW
sj7a6SQwSlULC/zvkIlywtBHEUyCuswhau1NKt1EJRbjn+CJtW6Wq6Iu7/DYgor253EjwGS9pEJa
pBhai68ghaKYxFF6ztsaWcavplOHYiIPykVWs9nifx1E0W3xaGV0iYh+VzRS8TXNI5+/ePA9ZCD8
1BWhWaOfzUPIIQVA3njFGtA/V91Ycpdz0+8AQL0pAI4nzTOeiUY4L4WJxMwQpbBBNPb9oRezYvSJ
KRNUbBS1bzbBhRvoyBWjovEVOLd1J5ig3FgpQ5GelwZmpi6kuUVzb8eJKWM5x989nMBB5yYSgGpJ
QPQPeCMniiwoQIK9/AA4JiHKIauq91L1vvbROhmLRj9q73GJ51200/So+bkVjIh9i6HYvvSKJpbC
m3VIWf3wHDtFtK5EGO+NEeuDI8ebeLBXM3avbdYzEfRddvUjJtbWFI/h1L0ApjBxm/6gQUqsDNAQ
DLGpGh8GbjrU8cbTp+oAzSHZRNMU7/G+8OLLyoAhuyo2vV7rxzL1cU0STIRyV8CSIQ3+NBhzdk/W
1zsT/ZVfxkEn61FmePVcu//obUimANcV2/BeMLps8a+vk4hXi6us5gi3Oj80xSwB1ZttDPkiD2+H
KYWvxGc9WgoT4sqazRCEmZ2tpyxhi1Umn6oDxj2OMCsTp4w3YpThvLYGlrTejOPPvivmBzQ9dWg0
tc292buYWR/elzFHst6y8wNZdweZlCRMD6/4KKo8f2z6tD0XvhVDPEX7JuU63WL8Q8D1de/Jw1cM
9TV9diytu7UBaBJ0qgQTZROi38it/exZoOxF35yZgjEiZrO6NrUu4hLyTp4HS+zqyho2nM3jx7jE
h96UtdjQdtCCgTgNnh5uJuiuK7vgfm1dRtsJpx63cjbDlJtn2RNAMavmjjHHaeD9/dy32cIVXCp/
lCm2ViNOMGdzOgGStYmytyIhwNGiDl0mqBnsvuY7FvunXDjYIGlx2RB2XQDpI16DuFtxzLuY6XyN
9HhkJYcbmiNvYh99nktt0xlvoS/GQ8xbeKV73gs+bx0DePkhojLQqoE08PRN0yEKeVL/tMOHwQCZ
iWtl4nHXD5Z20ubm3u447ZSDe51m0w1qNTgb1RsNU8Nuq0Z1gp/3RVqMXhD/grR2AefJayGBxUpt
3nUifZ6YsO7JJzIfGnDn24UymRPCapaDzO8AAV3a0fHXhj2sx2U3xMSLkEVNaxO7QGycyi7WeApi
cGrWsXC0mzIkFji3o7Wii4ouHczMTATTzzBKv8SeMe0Wat8a0y326yhrA4oPMG8PZzfn7e7aJXvy
MdZeiT1PxzBMJLkuzjWOoXbdyMgpGftvRjfbZwAjPL9d6+59It+lR1+UVviw7lp5YiRdEwWzmJZh
Cb/NfZUfYG3WnyyMw4F9VfPgzRg3Yc8NgR37PVkEFXFr1njS5izaDE20IUEybCODV+sILGZbeJPc
cwtAHU6chlfMpJ4E3Nl0Vcelvi4qRpF6a1fMlHkfcgwb1pQNuDf9XEbcjnHyNEIEtV2jOIZtxHAk
N+9aN2ObT0VWSqgQlZkZrQFZ4AmrGCmClJ4do/SD1Ocq9A2u5NI8+QYupqguvnupjDbUC4Ep1qGs
wyFzvqZdDPXdADBshcfCK6JNnmI+hy+aH8MuO7tpSbApQXGifCu/jeJm1zYsX0ae8IuOyg4iuJcr
lG61yYdm4p7QLxkv7H3B9iuPwgBn6lNYe+4pSdsPVk/vaIX5kRjnV18LWeSK5hzNEPS8AkjWGBn2
1VNSOzeTtmqEZnMPtvEhyevXcSBEkYKRhcM/B1VVqk2Vq8WIbmGBw3jrrFMibQG3VLkcJ+3ATRrz
wixguMgIsClSTop9WZdXdsjehh6EbSg4uU5OOB6FKfVt4/Aa/yEG/l9Ti/9fdcfaro6x8e8V5QCj
+xs94j8ryn/8N/9yxhKMx6EnsJdBMF7Mp38GtK0lak3KVxdk51n78SX+M6Bt/AM3H8YvB/vrYp/9
34IyzfQ+0wJcivydf5hm/1ls9Kek+19r+H5RlH9AblB48e7q8N5dZzFx/mQdnPS4naSraPhpiids
LxXJkCFd6Z336A/EBqJ2XA1SGPDsHPpsukWBCe+ksrJV1Qs861HxUenePZ8SYIf+GJpNRnwYnc9t
Xyo7/pwQ5NCrsMGmufzCssMwt0vef7rkf36sn5XqH4iBn3XqP1g9gB6Ea2M4E4uO/dPHqLSxYC5f
wMwhpoUtpYPW4WJ4iDW2ZjTIZLYtV3SRZJshtuJ1bPWXlgAA7RraXVhkn1YC0mK+Jj0mVa0Flj0n
vscbj3/iPLL1VXy0XJEhMYq7IdUIUXpfG6cbV3YT90HCi7QUUMe9UH7Kufiu1ZY69X1MoMNtXirA
mqyc8KlDYkV2+Wm5tHMNRFNWyrcfjYx/CCcQhZFrbAw0m61s/UcTi9qmSMLd0OLx03Oo+Ya0HrQS
/TlvUoVL01g7BaesoRR3v7me3HqshEuJ449yRm6LhUHk4b7GmPnv+fO+qgVewsFcMRHuVvV41Y30
wRhpQ9AWZsm8xMz4rQdV3toqPIJ93GO9ueieceflJIvMOTrJ3Lhzhn5d4MDQS3WdtbeGrTyZzMSS
QZTPX7rCBBlvLq65Zcn7ShRyG4H0M7zqyS/EHtF57+MzCQc/W1Hh9KihVJcRp6A5HzauCeS+Lo1D
nuCd8MI3woi3qoy+57a1j3ROH0o7VnO0t9J6DQvtRAfEbyYk/2Zx5vnUiT5gY8XBYP6KiJoVcyTO
KxQOOAn1QYUDBVxdqL/bU6J3U4Xjb0xtHJx/dbUZ4ISEsNDIPB27if3LA8sRZWogwwKgkd4Wy+4d
iuSq0tWmmYqbUiPFNA8EqJe9SiETjYbHHalBOoIM5rOp31xnQ1x6DiZExqyvjSbuup77y6b0xewb
fR2bmb9L7eK94x50tJpLPELwXWCx7q1OvH5lhuiwUsnxWOURW1O/I9fX0PkTUZ8iabvE2cRjZ7uQ
1sI87h/NDAHa6QhmQYi0gsQmqp1QIUIqJz/2acMsoZSS3CiazGriRxyTUE9uSaeeJyEQexbLSEW3
TCATSm+mkje/RQLFSsYdFAEEJMHv0dI+EXS9dz8xzN+GkieZEyKhu4HiPwHyrEt534+waTHruY9M
zsu18KMEQMCQsG3kOMKoowooKFBB4VJdkQ2zHyRomYfMLL+Zbt2esj4Xq1BLLGwHEGAgY77nIWDP
CK7UDWn2JTTGx8ZaFO+nrnvgcLLzMUtiGuOAquUBZHGSieX0rV5S1WKc8pVj4Tgws+Q7eZiLwyHu
LsvGJxnpnxRR4PyNJhLV9sAjSEvTj61q72b3siBTWWDMW5NHda7KdO7pzkhv0s69ix3vyenLZ/hp
nD8850OQISVAiLosFb+eDyg7YfY/R/2EU8I9J4VpIsOLk1nhtqC2C9T/NL32XvUli2JAUpIknNU+
trj4cYs13/1cviAzsff17bMXQiOYFH0UE1zthBuYri5cZQR9NzoU5sAM7ReHNgQCx0N+KCbifbpH
hhiI+pszwt/XvZROkSHBQOsyv+C6O3uPKNuTPkZr05hzgEp1DbkJLnZI54rXZMwY0v46yBF3Zdfc
6ykMZ7nA+WUq7hOt0m+iavqi/HpPlitcCVuwIOn9TkUOnKBeyp3C1gN49QTurNhZEwlQBn8bRgA3
Tu49QvYEIR+R02UGCDvevgdQfD9lBYcsV130tA/RnAjcq9Y5C72qtnKMXxtG/CtFlmGVcZLZT3VF
/5nSTuZYtFh5lHM3+pzDMBJ9j/1RHXzoTzzJNu5IO7+TGZ6s3CsjlGXI9oYer+U4sqyWNlA/+d4W
fv0IoJqnQeeSa0Y5HS27Ju9f4hopbYPzCOHmlPCrNxb+2mdQQoRVtCdlmbSkoHygK4UYHWTvz1db
QSktKLa8B+ScPlUaQyDd5101Q4xkoFU5x2LQkm9cFvfbpBdBM1XMSGqekdkUJP/ddFOBWVyR4aQo
o2BQhdOoxW4XT4Q1EdujzPtmtBSUmi4xA7iH3bNZQBkUU6Lvq7mtrzp9UnuQI9feIfsuama6zQVe
IMvTXKH1JplawcjtjkQXqZnRIA4UrfVM25Z7NjMRrjiyb0dj/GxD4yXRWtSrGIpAPxKXN/uJUicm
N2T63yOlh5gTDUqZ6oOk52bfLwNfJvcXZTOvJFB3D/mFrQ+utIcKiNVOQMuHmeRtYynLTUMaYQjR
szBDNrsstqj/hYkY+NWz1wKYjzV+U0PcT9B82REwVhCqJsvc0lvhWNnSnBZl24gH8GukM43BtD0c
qM9VPJhmviEbft9AUucmTCtQyyXVNuZ8K0PQB7qmLS/D0mOOw0VOTJp06dUBgFtj6XPzywTtf1MU
mkQtZEwhjKwLOp2s4ZjWEKih+gWemjPO4QwPGucjysloT5oR7qoBW7RXD+SAE35lHN3GbklFBTGw
CShW9FxkffaYexjchnJ4GkfOniTMrYs09O3UmGvdrfbwToIZZ1vdjGIl7Vlt7AaELqlfToYYhfeT
NX16uZWcvMhNDqY9UF8kRHJtTLuCGMJUa4oHmvS0vA0Iix116J8rJ0qq/QRZni2c1A6O4G+bALgi
s3P9aodlBB5OudG0+jzCuFr5MVZBzdAovVqKW3URfk1UrtNI4amlHo7sr0dnbG5iB0Q8soJJTx9r
jN0rZzmwY8Cl/MejjVqa9ZJtbd8zagWvU1c+M6PkHOf0yTmUeVCU/XdAa09N3l48C6W2gmUUSL0w
r5k9O1+k7SQHHrcZsYFJd1j1yboBXECCI3yeFN95sqDMipGPi8o97wStfIjZ3cQsatgrI7qRojaY
qKVr9GS+lwkNXS/9OOJNwdoF8pWuZ67NifmEevIKFqu+w6wQRWg9UWXP92UN91sTJul7UPSOLrlL
9Ga90OI3Ibnb2Eb0dRz4FQ0NGKWfwFBokMk4XA/70HC3iZ45q94u1Z68p77Ve95cTLTvan6DFZvJ
j47Q3AqbBaLHPD1j0a2PGUIUK8+ZJuhvKc11QWen/qrIOzrOXKM9G4NzjV33FoIMoLJ6ukeyY2JR
DuY2xJoLltR6Nv15qyyuJ3a2TaK0EqoPH9lp5LuH7XIvG7guE3e9rWHc7TQmBV7I8CLCMo3ywmqd
OOJ1cpevdVJz4FrkDUbHCLdhUw1rXVo1fb3KBvfub2DVT+tYdTVypWUwn6d8AKNG+1omqPoJ6rXS
nwbXPVP2ZDHg6esXvech9xvF/qogqWuCEIYJBFkniCR+b6Gpo8CZfGIEwNwp/eIzHatcNlOdNhOy
YoKea0xdrR/QIReza7+AiFB1aSVGCRvK3sadAWkhTZq9VzdoWnLkK9dqSt2miOa6iIfXpbmlqjWP
x41bKqnlLkJ4ZU59I3UP/wBFTGBalwgaLlC/LlYdEw2YQe37JHkQCJtbEFl4jtSCWQpp/tk63qJy
pcVXr/T2HjxQunTKnZ5Trza5nDNYnubAq5gfVkJ/7Iz8lrFSvxmHtKYQGu1hamS1BSn0UrvUkakJ
4MMw2fKYtda9rGuf1gtBYWmjF+pUWeo404bipQ6xAIUwQmIk17fpnEzbntg1tJORbyX1H2tTYT2I
o63q2FwOMJPWNH8ngbIEMpGscNGDjObUQERPE+MXG8B82vabviy0TejjREhrwv/KbezrSDXaqk8j
NmFiwvLrd1RK04rAHm5MGtQ0xi3HYmzmTSHsa2beDrmPVs0ZNslJmGcj4hYZ75vBw3o65e7B0OQX
Eu6M8/udMCSs7Glbz+ZZDMZ+GECdSuI0cIFlxv0ntNtE1gGWi2V+XWwUVt/Y7hebJTYViwRGKPb2
nLyqLrlpyjgYnBKTRf+gN9ZuhmhGH6tFsM+YIUWVHE6HsESvpe9nBzT2FW8EG1MaYPKkukZmtuYU
sbepUaKU4tWPontKAl5mo9dPjqKru6i4g+Z7jSpdM2IxnLxrp/Qdmiy4gTKo/Yqb2Wfn4T5ShHIm
QhBQIXcU2L6bqPo2e4sHO3YwnxN3tJsVDX24a9ujrc1Ai5jNlnH7PVXeh8zdJ6WcvUjF1ca371Ah
3+PCLaX+ZGXpepoKAmr3eHW+jn148NvouzSiO2huy6GdBGJdxJvRO+DGv+2s7AaM53aSy456MZkC
VBydrRkXr3rRPqQtHSw4GypQ6fXYr5soYy0wbkzTOs8MVoB5BKK274rM3Wl6t3XkLm9iNG9zFzEB
AzdJP6F5HhqClJ2zV3C09cnZhV3/1bbaOwpJzhZ4/0aSvbFoIk/LgUmFF8frZJATTmWYRK4zv7ZT
dl8kU7zB9bNHUYg5vFBGk5e2tnF66QSDnR9HApZrnWHsRunKY+NNvIiOADpIvUNBB+rWZ8pwytQY
fjYJC2Gf0vwYqaqGyuVSFLmcOi170F8cs36ZDO7SuaHYg13ThcqjXa5ZWtCaDLajPn6ugUlRisRf
g8nK4nYvfcap0a1X+22gZx7D7aq9yfXh0OAcY351j4AbjNI69z7QsKTDsA9LoY3cg4t1DWvZ50hz
O5JL9dVV6ras+T/MzE6CGUKuJ6ecd1Q0lt1KkodVSp+CuL22OpMQTolflNZaq5gRZTdpV8uRX/LG
epmnuWTH2r0YJnE1NfOjzJah/TJMNgY+X5w7vI/5jNIWd1ovMCLEER6RQdvUMr2mUY6NZ7lUDi2Z
e6cJtU0cs0r2XhSj8zriWQNPwvFxzI50EI+05soXY+Jvrmf/Wmrxp9Xq4xUPDrdd48Wnpsk/Y1Fj
LQw7Qj+t7Olx4o/Z/SjXSoziu+zL+dL7+RkH8tIsiUVkNKlprZLPNGcLQGrzQtPpOYMjjdG8UIvZ
V6sfQQXFHCMb3tP0bXRfaniebDpm/T0TPYp7zCB72PhG5jwntasHVd9W6AosUmPrj7u+FklgKqJR
RsijbvXZe730SFA0faRCF5u1qdS21RZkX4jqppeOdWgUbB/ZLsbudmC0m/JfOkNjbty5RsPuLABi
Y0KFBQwrRutmQNlQualienxwYmwpW9nCnXnucMfwuDwRS8rWvcdpn+Jt6CMDRsC+T+5ty2+Cop9p
m5IccOJQxAwHmjvFLMWHrEi2+ADOB5zK7FDQtiRvSX77uzosY+ZsnLH7eqRIbe7V1qzR5ZmfnykX
g8u2VFBBbLZz7la2a8SxNKrI3UUEGMQtLRW3pl55rNGWWsOT/qpxasZ3BNmFsO4rWTfG+AuZvMm6
mT0hdYyJNTbkG17YSKnAGqJP1ecLMfAYFQsakLWEHjTOUQ2QEx9EkN0zlA3RtIzsjsZl/KGC+oAH
w68ecGUSYA75iYyNX4qkrI49UgJYJGom5ejvzDa5+Fr/mjn1d7e4N6p0044+uhb1Y6Z6yppom40R
/iuLTY0FrI4iQTuJrzmzgBVYfKY1ROm19OA24iPDz0OLnrgDinxlhA0bpnf/MM//f9n/cao//uf/
+FsoBmWDi/X773X/5w+qnKufVf8//5M/ZX/rHwbxZ8e3DEElAdbwf8n++j8c07JgMuAm50HQkeT/
KfvjIyc3zRzYXkgZqK8/+8hhFDATgMYCSYM06f+Jj/wXW7dumo5FKFbnH3xhuj+IoD/J5YDIbXIn
IzVMvfguas0iOwN8bCwZbKUfmgvjpbH9+FDm+m8y2b/MG378ZAJTHp8Oe73p/0KlIHcJlgLi/iqU
YonKvraD9jY73oOdTL/LfSzZ5p9E7D9+lmDiwselmufXn9UPFqXys2Dxb1p2oipEJKgpDKTdN7Qu
ScaUr1bJQ6LKIy/xQzoau0LU34nC/jE7+1vCxC8hjz9+kcU+D4aEqY27qO0/Xe5Kyh6WEAchwyj2
JTZvdqbMFVJ6/BrzOBfZpaTu+Tc/9EfM/t8+PjEBMgk2A6NfxWlstPXQZGwTxGDfmHrTrUVlRBdL
AUHzoYAFU1Nv43qvO/0lqmljypJjl+V3TR19s2CXVqI7jJlxByK/CWAzrpJ2qjCreremaI/Y089S
746zsL7zHv1Nbv1XhsCPS8b0VpjkPDnr+L8MdIigtS1YJo/LNNH005AZiLs9DuKgZdJE/9VVsH/l
sKqbVwrvbooiReIxmv1Pz/R/Giz9h1sINgUpCJchHTUQf/3mYjf3GtmA9JsqGlVbNohxnr63Rvab
n2P9MnD54/OyIljk0AEvLSmWn28ROQ8276/luWinfZPhBzDFrrPFTL+bvHQm9vHiOeF4nkeQylhb
2h1EeUDueXwAB1cEShogIcaPqbBeNA0Ar0mdCcM8NlkoAQsKcT4ZEPZpxsXPT5vMsQeTHI3FcGZf
YnNUSL7S/WIGaAwUkVA1/d+v5H968CGs/OsD/gJZoZhbOvXEw5g7vf9i1JDHcF/6e10v6Xuzq+I3
d9B/uv2X/i+ukwEAeyEI/eWKemFqge/EDzhG8Xli+0p1ksWCtlKyLtYJanSxAOlB93IPcxLiqUgJ
6S4tu1WPlRJf18rJMDU02cE2R6LeyPS9ZlJPXnQgf8s8IQvspWdR+fltO7QHdhrZ7z7F8lv+8hAv
Dy//s/Fn4QH666fQ+h4K2jzAlHQ59XYeHj3LadmSeb6Du0TUBAcyB6MEpfdi9EsAOWyXEIUfYzYt
63myGK7Q9VA5kbWUuH8MaNVk6PPBvmo2DRh1tIa9ow7//dv+5QXDIJb1huXdJxtA29Gv7CMYLvjQ
RvbQJZtTMIkG8E5MO4Pv71vpPmoRnexEdZjJhL95kv5tJLf8ZE83SMqZUCPcX55Yu1I8BV7irSyM
cwgJ01UruvnaGuVD1hdUjQjp/GYq57u/LPA/Pi6gEebxC2fKBJr+l3sN5SrvaRBADZOe89QhlhIz
TONHP/esR1JBxVM0LpWys9ROFD/hrI5q40UXuDh7f8y+DH6in1oak+/lFI7rOtOfzdY5KLvuHiu/
4ASV8K4qrPkOeAoB2TFa8D5cgvir4cLf7E38IiMqd0Wj1i6v0eplKOtTS5h5ZzuQ8szSAMsxIkZM
fuxe0YEI7mRqAtZntNis86J8oc/H2dZahTOxfJ3MZjh2bupctVz/mhHZYN8ZOp+Z1D6r0l2LuLnF
WOYEallrOl0LYpU/+jjgiJ/PwNPpeXmI5gSInNcZhznRrCNdBVVAfLZ7oxGDzOOIVr+hT9ESa2+o
zItyGuO2cEZQwrONbMpO6S60q3hj+7P1OHiOeu5rirFgb3aUT3gQXm0JDiP1vecBAyaQ8viIMp+s
fSYIgROH2Vs5UYYAe5oRW8jcagaXWNIxsrVE6n3TrL74Ps0tAOfc7t7EElhhI5FtjDCvj5CaSREY
EzmEiJm25lSvliWalVXDtXCjKofPyMvJQMk++jnWIul0j24aL8r6V6BHPVRKNezhSc9bAufZBeoo
5yA8QnECHLbIYC5xvgq6iSehd9J3qjGLjduURGdSz9niPKMVBdV2Q2Y46IvkTF0YLItqXncGwMey
PHQIs3SahISOOWHUkpgBvSXkapPnxCf9lOrlHS744lPHqwo1GK6eGB0mo06uPYY1eYHE5dYz5JLU
QRy/Ek+JrlOMnztxpL4pSzQ8w+nbW1xWhD1C0155GcRkyazq1DF/vOkdkKGJ4TU3udF2l9ZBIYss
neaW1hUfOqybbhV7BcErI3WxM2JXuhSFfp0cnNu9yt6pB7nztbS+8BWCFB76iT7mYW2PnByHYchP
rnLkypqq7AHKCF7gqWPYVch1o1PD7iu5S2PJLNVq+pMuvP1gth9MkR8b+mIfoXc1+6ggqLZSFoiS
zOVi1YT4Ljm5ksOkPHpATNhKg31gBkt3X6h/w0NVXijGS7ddbLmPmPf5TbxJWxuN/mAqjaxUP75H
TifRJyu2k6310CTi2EbIZRjt0nXUZtZGav2AFCzcJdMjdpYomFm3+VUj/rMyKLc/FG0oTqUPfAtg
c/mxyPKgSMDh/i/2zmxHciNLol9EwbmTr7Hvua8vRNbGfXWSTvLr53hJPRj1oNHo934RBEiVWRkZ
4bx+zexYN9p7Q0+JXWYA6rR6ve+0/LQf156Yv0s7iqdjHQNE3TjV0JOaqGdCQbXbhlvKSkc0GqpP
15Rhb3KXPQ8kOk5EvcSla5VdB6vW1zFNxHyshqH9GIPF30WqaDbmzOV5CKJDaFHMW6PrlFEbHCA0
jWtKd5MV3TgsX0imXKh6JraNsbiYPoDSfOMRW28bE2ZoxzZgT/nCW2JH0wHGwVvi5Cx/oUA5QbSn
H9wDaLX8hPJlHk0IKgkq/aqtsydrcsJo5cviabAt/KowmFndLyB5Ik9uJpc8eWG3G5XGn06BCZOe
HWRJT1SrroLcpZbkDre5te77ZA9JBzwDcCT2h6zH5DIb8HCheZng6MxZHCMagEET38o+iLaDQVQO
cfQqYNFugKgUB1PCQqt97JrDqHY8+fFipj+dUZLYXBLMDUPb3OXVdDBH95o149VKhmzvFtMnIwev
wtCx7+nhROWeb6+bZID1lIPpyVhWU+X3ULve93oYwgte/xEcxRNawl0sLJgoIV3tYb6gOIUvRTfg
YhieHeXe0rg3jk6y2LjYj3NciWsbZu3OswP5KXiNNmGKdt8r/N5NAwahkSwm8xbLMXCKYAtD/dEj
Y7rK6d47U2NNMpEdJgUQl9hWfNIVJo2F2A1e6wIfr7vFQBnuvBHXBbZFMNCK3uU+uE5W9ViQlN60
fj0gaqbGmqZ03EE5AbrMgwsSB8Q1UWmvTGjjHcUaSKtz70xQRI2tjXJBrUEVXMjMUbtDOOyQ9ohh
+rQ4zLiRcVzlD30jxJrAEV4nA3956abTORbpnTn3rH76Mn0jZlTuXIR5pynYx9MQdY2F+x5EOIZJ
cfY/EiOHAIQ1AbNdt8bPkqHfQnrRdvzQS98X6ECof5G8gh35TkNS8RXLOHpwFvErLnCb1GISuBJS
NmwLtFmWk/IpqsbswOPE3fjBjNE8qTedWYO3wqsZcUF6skNYK+AU2NSz3yYTIvMdSU77hiI8bCEZ
AcrNQowt865rtGIf8HKi7q1Noyp2EiUK3QlJLxn1Qn9KXA5Tz4dsDtJm8lofGnWFUNq0h9z1eXWC
wLhOUg2bipOqUOmrmzW4DEqYQRwgipk7vnIeRGDE44FQJ9sl7hZXOxDV2s1T8rl9Rg2lXwPvIHp0
EmHm08WHnCGjCjgZyk+y6s3ssyBWzeYYclAYedW+Mz5xbVQsh+fgmmTN3aSCIzuRZdfoamiR99F3
EiXdFmy89WJmSXKfis58DdzO4v8vQclMZvsUWEPyHADy4Jo5z7vcL6IDlLrvc+IaV+LdAh59MKw8
WEEXWsxZnZrL/OkP7jbyG+gyEj9aaDRYt2ffzj4Mp4Hq06X+Y7n4BMj7IknWvjm+x8nQ8b6jd+s4
mFh9uDb01CTgxw1sQoNtmJ/H3PReQHJCKeexvWcP94Oby7ZIeaCls1efMh7+P+K2Vrs8wXBEYXT9
OQxkPlVcFvcp1wAx+gW5B+JlZQ/7CMW+uZEJH09pYecnC9F3k4/0lK/Jvj7TWslqIum2S5zepYAb
8TXzPG7LmkCw/126CU0SQROBKyL453cIh2GOt4EejpQLFOzssO3KW+VSwWFnzCCdsMSJJzFucmvi
0O8pKjjIfrSB1MTeV88MmG6a7A1zMocCsRv2xM2w5nWvNoTDgMAYog5Pci6WVSpdpJ1oFAvqbMSs
ULovIwb3+8Dw7UMfgvhTaY0D2cnaTUbK6OQUiIlGJZBhLI5jD18asjTVGIn4BhGrIOvQL1ujY5CU
k6CD3stIMZOSF5UxPfVNYuJzpoSdaxiwIHup5S6Lo19R2piryLN+ATebmfk4KZKixW8QJTj14QXs
lxyLfLHM4qXV9fKNkMWJ4Spnbd3YN/TIJ98jtDcTt+alzBgX6qE5kv5irkPe44Hewdrh2bjHtEps
d6S/GZULiU1ak/shLKAzA5Xgty4TI+Gf4tr55VPWGP0J0lhwq9nD7AaYDTuYVYxvAluJTSACVTkj
KNXWF8pM1NnIFqJ6DnbGOHa7Mxmhee3jEnrvSrwqcsj3WOrvSp8AZk0TgLLyHHPF8lAOKc8NLly3
1CIga6WcCzmuNApC2/pBRLhjVuBVoGNZ0nk25Nw+ypDBSxbZ45iqaN1MVnPUlk4q5Tj/ojomsZdO
41YmhfM05fkPatzibyJRKbMqhqhCqxNhMu/dTGQMrKK+dnlM9KeZYWeVFI9Lb74Ps5DSyEBenNxg
iHfpMpld+9NwMhPzQUEfyJAlwG79eG315SsSrHMMoQEdnRiFmHfQLicLTk8IwSgVerTYjTXn42HC
wlmQy94t0UIgkkRpbYVoSE2kGXAukYa+ffGR+LhrQRS0nGFrlQmeqgx4Voe8yI2dREqGL8kvQi59
1rIyGiwhMSt5t68hSavxAWeEeIjbQt0lDYpKjFJzm8rCfy0rcmgxziRZLV+eP3qPTGX9ixf6y0Ma
ezQJ4KK41WE7b1p3RmyCb0M0YRFkNm9mkL8VU7E3pLxMbSopjJizZ9ic7aFr0oc+duOz5RA7SZeJ
nysT5p2bt/XR7LDCxr39FNDuchIj7SFLSP9DPBTJvRqZ0HPsy2k2vwGT05/dKH2oC+tzspN+bRn1
Ma25Kc5QB7fa8uHl3vOAcrrjt1kfW+kiZlC686ORYXyxDTBZhrKqpwAYWruKmNNPoXLe3blon42e
+V/SlFJ9xGVrrMcp4h3LLOacptayTxKC8tukpckidoacc4Hqi42Zh/4OTp36zEQhHgzfo02Y14Ih
YOM1bcRFiCNG1meuZeICUR6Mn05tM+uWXF5JcltL8pw3PJwGQt5Kp71BrPvrmgB4opPgOLPYBQbB
gRlvPBEDWWP/vSPwRTJIR8m5L31E5ZBtvbzID/7UMgHXJJNGHUAfG6e7I4zJOeyHwy5wgY8ALTpm
BelZvHZthZlYJ9oXsu25DrnT7r0DuUARrlc/TRMws0xn4vkRXkPSOEesApfKnD7IIJKfJ7KKPI6w
74Tc0HsPnIGnJkYRnHq1zuC7VvLkeBE3OSu2Vh6dPxifyex3c8pWU+f4cV+lpO1+NDrhP1XIUS2h
f7Px822I56vL3enSaTLAPGNKXzQtwMS9vcdbvuZhWqyCJYqvmaYLULgDaEDiJOJKVzDQARrZ8BG0
WfnBJmgZ2XjU4EplQt+MPLHZqyKvAUfy3xvwBgk33V1u2EBfZqx/pHurbtdA7rzi4524WgNJaDUu
YaCw407E2bKlYvrKAQhUAbpCFGX1O1uJ8epq9IIxAWHgzljdcrgMQgMaUo1qSEgL6agAOadWoxxc
DXUAIVChuVnxYZksakqmwbrDQYeRe7CKTzXJ7kTzUZpthlHCKVWk8r/4uGc0UgDlTLHDo80xPcGZ
EocACzJugFQ4X4vF0ZWPmTzXUY2LMVDaLtagSc6GPT+grYNsngBcMfWRfqJGoiYdEFsBuXhlvhoM
E6Qq2QzsrMWBTuhlauMCh/KcxWciJmw2+jjW6Mk5DrgnT6Jb7GOu/AKtVpq3CfD1Krdr8VWaZYUM
2ftAAYTzcx5N61DyJLxjcQB9xO0FbJvWsw5GxmV3pQxRXRfZWXdFGy08Oroi/XNr9l+Z79/IfK7r
sED81yrf+qv4+tb9U7rn95/5S+bz/0CUczlzbPLRHgm1/5X5IOLbwmHYtSxLOC4b0n+ofOIPJCkq
sMGrO4FnW/yZv2hRtv8HNGqPJSILTKqZA+c/UfkgAfx9e8w3tmjjhXrm2gHJmH+WL4qFyKjlMab1
k5t8x3um+5xmsmxFjfU3meJv4zK3eG6X6rELKJkpY8Nbe6Odvsko+55wIG17XOLnJY/aI3nTCNlF
2W+tU5WPTt92KPmJ+5wGCxauicTNOrGyYZPg3gBXoEjxZSDN0EtUu4+W9Cy7eL76idCU1Ebn1ix7
CG42rUMbL2vH96DOijc+zz5Io9Kuo/VsM4Wz+1buyYAX9SN2G3VhMLA4U1W/3Fs4Y689dRTtqgbk
y+nIhlN5lYDm28aHBuzAJYooCcpnGWJYHMd9KE12+TX/dXG7FpVLwMEEBbUTft9uwmV270bSx5uM
f2qEqVpXOeGF1cit4iEsSTt3ZfrlOlI8pMwba06vcTo1TNI+i6jErbaFpPYqmyMDwW9RxU/2Hf1d
5U6MNJjIdnMVqS3wkQcfjy33aoYqY+SuzmPQvZpp3GAb97JNOQQM6lj0Vl5hAm/xrHcCCVfeOZ9q
sZizgv6xqux3kAc865qo2chYOTS7Uf23JPPNQ83Zjj3YG7+78E2AwFSzf4i4G2wb9nHa0mqReS9M
7qHJszDQE0zV2HftjDE5xnd1wdI7HhNfkk00WSHg/b0NVfc5e326octkwcGZ0VFX+/TvYb/YFp2q
XyxFeodVn8+WrHAJ16aWfTcJvlKtbL7wwm8jpWBn11lMy2Ok4Mj2tn0YCizg1IK54YYsiLNEP0RU
ZD+XthvxpATiAVtyc2St4Oh0Vm1+xQNX2DKa4sOUdPZhCRv7wBSRnWkIGl47w7Tf8ANHm4miQnxa
yvV+ZlPKzhhWen0qs8U+tFx1+A6xc1uggJwztwfNyobpYNZT+tzyEm/qitA0XLCIJ6E9UFCwo4vI
3JURbxtB/OeGUSo+xFAq19yvKOuqcfyk1MOXWdEf6xbii1NkZ5zl7r3DYPWUO8/x4vGN/Coctznf
80kJyC9rMysW2hqkjHk0hdwiGk8JkFMmT4BWW3En5Kl0atZdZJ1qfs9AgOpdKNSZHqfvHtndxEDQ
yiEXrgZFSRCDIJFSCqXt9DEc870zJNeEjCkmJOdTFN5+MJRei/IYquzsGZXJvOcz7d5Dg5qJvOfO
PrXGmxLk3CzAv4igiGTBEAS3oMXG3TrluGkp7TsLWSf7KgNZYBqGyRAMEhPe9LiuAzoBVQJ7OJUY
wnEsK2ztlYJXPHtMXXOPcstX4UnuH7qpC/apwIC2OO24trz6HVVl2g5tRgpuoO0SwUdSmum3mJOn
8iptEbzPRvctqBNqm/HLQvEvrK1bz/V68PhMY1IrVm6fkkPu83w3jPhVA7AedN5br/XoHiKDlEHJ
TIUv3nqriRYCfqinr7wBWiG4drHQCauTtZjYSlP7CH5Nopx68uBFY7q3g7o9cdDJHfzW7olJiZGg
EaYuWBA4uEjMU7SDX5KA734IxXTgjVA8cn9Wd79916TB7wZyBKus94pVNBjnpI6o/VL+fS6r7/Sp
TSQFVbwRbtJsVEeksE4riNx1Ft7QiJ7bLPthG+4Rmy4f9ylVmz4kBxd5yB5AQp8dEgcvAm1pxWXA
Y9OBA12OtD/GOdsCs8AeZo++e54li/HY4euXIwmVxg4xhUEgWlfWizHTnZIPIblG+V4VFrHkMX9M
0x5lwot/OJSFo9P3L/PE+494e/VkWn117WwDVu1IqEZldXROlINVuvPStwqS6x4dAnCA2wM6qqKM
vPXYI+enWL+U128g0RynAtRcY5uPNoyJjZ1Y5jbAewsSvbXql6zLEk47RkadcjPyVyNk7q2LqLuL
e5+sffDNzScPXDtGW1BPHwOluj9VQBenn3TF3ls8OsiDAU3Aqd1nzPV4MyJwb01FvaMrreFoW1x+
YrZ3sMlV519UPgzX1HLkuQLSyyYRn97BjidDrTNaZe6K0TBeitgdj66ZNEC7m/TZr9T46pdO/dIZ
7TyuujHP3zLQ180qrP0P1iHGmY6O4ULByLxvjJjVXxOLFfbeTwOoz3XW55rK+fZzbSeHqDaDR8NH
KNLjw7qwzGdpxb9CwzS/pDTKjTID+WYLL/5mcxByj4PFsayywcWHZqYJzXVZADBa5OGuhWLYRPGQ
UYxTC+AHVvBgWuTBlrnmVYotd+sLut079jJ0vatyVSplb9pGcVxrB6xYDNY8MmRLkSGqYbGOBccr
jAIPqYZUBF74UNVArXP/GlZsfjF4FpeyyfsbUBLnlMKVNsEXrR0+wQ/8fYotB2uxnQs7PvlRs+yq
koN2bofxWMz8m1xSjsrW4cwdHMPkV6nKF5myp6l95exR0SBEwQgaNnTzeXhb5gXzXNRvWt1oaRKd
Gl3uxFbNlNIm8JS7/Gz4i3+uMaLAw186Z+0KzZD2THMH8Y00c+UcMZ3Y6zAuKna87Oo9RGau0yJ8
5aTkDVmNboaFkDevggb03uVEnpx5uhH5x7gCL3hnTO5X6kT7sis+XOXZtwHZ7hRPvPMTZdp34Kfo
TohxPlYWjxe7C7QR0huPMjZs3vBT9Ng5ZsQ6qlr856QQ9q1K+bEG6ah7gITuzvESA8djGW2aknfx
76n3v/eDf3M/QHzSvUb/+oJAArtIv4zHuvyKq79BAP76o3/dEyyy/kgMGJrs33lhHAJ/UgDCP7gG
CCd0HdrWAgz5/+ei4P6B2OzgKNBwAGFrk9RfFwUHdgAF4SGXBAiUIdfq/+SiEPj/ZDPRBobQw2Di
8sUEMABtT/o/DjUZkrdaVMD7N1PLESudWHdL8rEgrG5Zjw7HKMyexpBPd2cAfzN5Jq5x2BPzQ3yG
Spa1PADoWk6K5aWw5R1rSHM1dOOTUfJFY9Ost5q+F/PuVupzoFz54Icta5BoGKOdnRjdY6BQmaie
XoUSf2sYdF9LEn5Gix2Wm7kwF5LJy3Q1EuM+ClJ7oEYPllOowgKGfh+xPGlYaE84A74TgQuwLkKa
XwVF0fOZyRexzcJcHPI8jXceO/BTlGEJYD40LkmUzocupFxzKaUAwfmR2xCdKlqKARQh1RquzNde
kF6dLsHuPI5gQ6jkLbUrPweB5tHUmvKirpjiYQ8pFNBiOngdPelJIF9MEwaLAGeO2cbFwTt3yTZt
x+FS5s5P2fwcEtlfQhsdLUclILVTxOem+oqXhMnOJeKJeZi0xsKCW+Su2obJQtpwONL6/eaY5gCV
kF1Do55w/Qwst0gmNWnubCPms+0CneoI3O49az1isAJNb19yerzGiXqoa5C5QsTtLWRdtE0NQ5yS
CtBjHxXoGykrLHdGx4P00IFYTEvsKh6YbqK97bfFzhuuFARHDOVioDKygA0lSHT8eGZ6sDqQLoTm
1YXUBp0WvkDON0o1PS5YvjYKx9PFmF3/UJsjRSqjurgGU+uKmpTiIn26rDdeBKMKwgQLwbCNJC2l
sutOftfDZofD3KFdBVZyaJ3M3pkBgXEYgRt/mV7qqn+bpytBtZm8cPcCXNN8Uo2XYIrgsd02JnBG
zxHrKBHEuLz2V+KRtK6wrZC8kMhl0CIMfbDKnh+vQf8gTzpu20TRd1M770MfvHa1be9HlqdcMCBN
tlZZX23H4vlncPHziN+suIGJk9Nyw4qldYkqmJCLnL1d7ho26oo1kpqsBQXvPIQ3phnd98LU4kym
cnK67Huo9KyuMSuznsYm9kH979VQyn17W+l9USt66zCwQkpd8ouAy1B0C71hmvWuadRbJ6SmgtqZ
zj6OeieVs5xSekvVA9Zf+XpzRUvL1VDRiMDJVsvV+61Y6FUXxC7zFcRksKMGOXrgHTis5t/rsQr2
aMInkK0ZT/wRMjDuMicgV8J+wevOYww6gr218wXpLqZprKwEz2LuXp6D2qiipYE2QHwoToXxyTTK
Gm/6vdKb9HZvqevis61DY8/2RN1JSaIcjZBgT1F5YHeRklmwoDRAhi3ncL7ZhAsfA82NbYxl3Oc+
79xKU2Wpvs0PSEXzL60zPFcd9NmaTKMFB8SqsYdp34tm1XoNm9vMXsK3vKXTZqaWiss7dFs6nvwz
j16NvO1RJto+hs2Jhc/d8O55TJL4IcvrFD4VzNwJd0m6asLq0S7ZacyJcRx7pfZkrAF6MSayrDnZ
mfsQ5VlNBKNgBFP4dkZYVim83lyDe1ON8K2lALAN1XeB7htqzO8w+0SfsepmGgCchneR599n0xe2
VTLBhEUebMeXmzRC+WUp+4RxirReQ4BigjA8+KAk5/Ru6QGVLiAhT6GRuweKU0hOlP19onnFMX6c
T25WMIxhLUIzxtEWD5Jilojs5zSmhrfiCPue5RwBgwC/0TbLsGILYqxMt4Vx3Gt88gQBRLOZaQeG
rTxryDLqDfhYLFpvUskKVyD/QniQsxU+s9KgZgTrDMkEeLPocpsoXVxvjExZ587l4Kgq2Z9rB/Dz
zHF6kL9p0EZa+Wim0fzAXTX/6jU22tUAaTHk6tukodKLMzARe0/UD7tPkaZO19gDH3NNos77XJx7
Taf2w4BsU0uaXcb9kQl7+YJFEXw42D4ZJkOschBO1skw0CdNhjYPU2JxFCxu/N907Co3ZlyUYESD
EXj2oDHakQZqR6D6+GNL8TwTdr3G+OSuOOS4BrQax80lrTtif+Kho2Hd0gPbXUF5PS2o5HtndtQz
MXp2Yb1tvBm/md+YTcNdUC32G/FiomoaDk7vxrsdeOKefKG81BohHuaaJm6F5reExT8FdlKQ2HIC
eQ40gFzYcXYkU2RfaC1EfeX1c1d5QNQ0zkCYl5kDDy3NuIM73QMPtYsx8rsCluggdQ2HtkTroDXG
PLi/Aekhv9LWxE3eaXx6m1PVHkFUR8kmWyuiEYqnS59uraItiuvwXMNiH1TfmquQX+yTJEP8Cr8H
gBee0KdRxywVF9R06CgHB/FezbarWwKb+4FvulpI/2JxFXdl9pKNquTuGzmvs8bGyz8B8tGL6Q/B
PgJ/9hWjCa6kpGicQRysY6cx9LYG0ncaTd9qSD29wfFeQc67FpWFZJwffY20tzTcXlIzDpViXAVy
UUeLz3Zcm1hoAHVQDmlB21o0d4vHBV4pVpph5wRbU9O5esFfsI+Jsk5uCdXDZ/WCKIptlxa01uYf
jZ/xdWuGni7pcARyq3HBBK8zX7U/jNEJjs5AaN5NRu8we+mWKQ3hj24KLjCYJ3xPkffiknXE+OTQ
rRXdt940H2sb3QVtDSFQuuV1rECdWN4CxgI0LXJtCAy25iUVVfIwd+U+c1DVvY6qs6jgE2XyphWR
kZDw8kiL4bs3/PQEZu7s6B7EJIiAuQ0Xc06CYxtH5jmryD4nCR03hb7O55i+jEkiVFQ0YS1eDapC
Dta1C6W1HyT9cibnyy7Jcns3Ti8GI+6qLUJjPY3ufZLkP81kfIewz4a2UWiHJqqYirBA0jk2bKsp
5E1FxCqUDaumfHrHwQqaAT2dMWYhcWiB0JfNyOc+PY9p16+8kM7wKgPWMbXymdfEXKWNPe6XTHgr
p1Hdhb0CnxEQccDhaI9Omx68fkS/l/743Dl59FrgX19V9TxtII5eO6MTR6c3cBTKwTBvgzaIY5lj
WVU12RqKygsA4XHNA+UZKQ53lMEHh1BiW96KzhhWVLWnWHnSfuW0dXAymuqxSVJ3hzk9e2oTkZOp
7/qtqgxz38fFAOaz3E6ZtO99Rh1cHphKJjwMuxKQ5iVt6vG5AezQsULcGDGTLg4bd1oJa06fGGS1
SUi0BiuhRYavoiy/dwYgGNZCqGoePhabbSXyVW5d8Ki+sSwrNlVibbLJdT7sPKrOrdWaLNXyqDhj
pADtO0Bq5Dn+HNvNsnYbpr1Uqp5SLit+mbzq3rCW9FQYxXgrHOczkpKYOvajY12l4dpn+7JKewB3
WeOobZ9jJWbxA3NrgaS75oribmQbzs8dsB2M+4Ed7uthrvejE4dXgwcmQl31FvjZL2+JqSgUab03
fBaVGCnTrRV8TLFVf2tmya6kDyAb+864NxKsEEDx04eIZaTn0rBTJM0lkLqUqalfuHDwIrBzP9U4
HZ0lzDQ3c+0Pw1tj+K9KDK+wWM1x0+UtbQ8Jj0EFzfC6xMHwbvpTzwLhaGV6K2piY8QSMWzqzvJX
Hun4FUhN1vhZUh86HwaNTFL5tWi8ATba/Ei49B4+7Ac/yXjCvsbWZewI/AVOVJ4oG+oOvV989Pkk
dxiHM0ZfBvOyVhrYUIIe76JzoCk/juCZO7li5nOamysqjOoT9Bm1Ntv53XCD+piXkfsweO69C/iJ
OsjhMGeQ06JQUY/ldRyiZvdZZ+VjSUzqkTcGVEKqqPz13DAWozJ1N1P3X8TsgSAHdbSL9gPtRJkF
X2tKFpoL3aeJD2qX3lU5f8FwybEPJ9XGjLIPSenfujQQodjutKuifMXJ9Jk7yXSR6EW+a8zbzAg3
osvmZ5HggDYjcaJ3M9qHc/B9Aga+beGqD5NmuE58UHCGeteAK9oA2wKcvG/i0w2YG5ppx4pkJP4F
BWmssy9p9ty0iLdtAFdF6xb+cgzK4zNRmMFk65uM4q1n37kVNzqdOz36BTCRJsPBZogM63cfJPG9
8O1fZAp+iVbuAi/wn4zFmXB8RavE6H80tQp3VlHdqzQgW+Gnj9PgFtt0xrgp2u5Kygfrfj2Pm7o0
2huVCmJll/HbSKXVaQ6R/elCqMddlwVndlbfEo/bCpDPfRnnmqrlI7vU+bNVhvF5xhGxBkVBhyuW
geRoTJ23KTiMDnGewMcJatgWQY+RarY/M+y8cG2X6jwEXrIbM7iakarxOCyPLkeoJl2TyWsg/lsT
l+OqByizSs2+u5FKwIrcmMWbqPoboaEdhy8MiewZY8NqzITcLh4diLV9M8GDcv9sg3Vus9yzvJQY
di+KjQuL5Nw6tk0uP49NtuY98JhyouMLi8T6v/uqiq7F+d/sq9jrEnj51+uq1ZdkX/X9q//bqurP
P/XXpsr7I8COrNmSrkcftsMq6M9Nlen+YdugFSn2telo9dmL/UPRNvWiig5qS/yOurKN+seiClwl
xdoBQSCwEXzh/7D/yP3/+LvQs9HbQ99nVUbV3N8XVZyGgTNQnYNFCLqMr3UUYQzFIx1F0yEVdrTn
b8pGKC6wJdK/dnC0GjNpXYZWXvAQWqvJpqllu4x+gzouDx2Mw1PhtPR9GvYblrYKjs2cQg1BA5L+
8kULDLJQgUBUaKUo1JpRHHgHthSvoVaTrMEYtkorTEijkA8VZuSybNJdMQHApzvM2nLKkVbH/nhs
l+FbMKXhe6uwK4M2wL+tda2uqTHhOy1L4pb2tKjqSAihg9EvxRpYa2NlLxBwWattmKz7O+zUQI9b
MvKL1tUSrbApaC2rSqtuQSnB+mklDnwUNFmtzuXdmOyh7k3nRmt3UmYkyQf0PG/OASxojW/Ual+C
7DegnR7w0kXQ/QZjfKs6F0REmEXGyU2du2CJcdC7vbPJWlReb7JnBrTBzR+7wQrADfCDXf2OqZN9
ul+/zYUn1yrxj2FmUpTbAeuCq9XAZqruY5QA2Tlnrx2fRMq1fbQlkhtcSZzHwM3Cx3mpj1WGvyC1
zNfIXvZji9mRSmaEGeO5HGwPMdRXeytjOc+iE4CamZ94Er9bBpZWZo6eliXUy98QqbomH8aKa+/V
ZPo8/jCPMXct/Lb+Fkj17sX9j6DnLZM4ngGUQFN90kjdDQlIdAfI645yFPfRiwgRzjkcyyA62wP5
i86etwEM7wdq2h+lXTzTgsBbaAIDyLYgp6dqCA6Q7HAN2NVeduVw9lLLYmKrfrD+OMwUbZ7KsOI+
3ArEcqiV2SbPyUIxJHIXz53NrPOwIpVrEgrP3JCuXPoavET87mmdJA7g+sTD3PtsHHfo18EZUMZp
mAoPyHD1Pair/W/ooar8HxZmZWseDpCszuls/yTh8sEO6BSNw21KreJM5AaXuYIoNTsLl/MFbzy/
HdJu1WpRMasI61r7zkmh52A7rzbkdgxm0/qRR+QmcJgrCfgw9lrdt6pGE49NYx/k3ofKqq8wKT7z
Hsh5Er4Gkfpy09G5IoETwczLC1TCG8WQJUMiGRdPmm+sLn8GQXPhZgfUMqfOKC5byEVLIJ/TmWrZ
uE3Y7wKIimaAVkMwz1u4HfZeZA1mV5pl0cUTD7Y1nAuWiSnvX0RzKpLzKVrOVS9gi2vkEKtcZlnf
u59VCEku53nmCGM5Y367E1U3crdlV+TxOLtPq2DeCKfBTBcvjBXwQL5KIwaVNIHwDxhVZkPnLqfy
Q9VYZnNEg/UM3PeYWAPEHSd6aW0sbsRhWVODzkxYSfuAHEKftmlCVNW6cx2xz/IofMipX13nAzua
VS8lVWIomaVDY6lfcMNeMgWsgwYdEPZUFWMcpn8GJlrrxlqCGtAFWwtOhV1uKKMk1tDsZnu8sPaG
iIESjqbFSirOOXBmReiqNSm1mltFU8o4vsxeA3J7dLy1MCo2qIX5FgwmoLPCvQwD5ts2KVdN1+HM
DUHkKRPyGoQK21uep6Kl7IXmlajHJESmBWzQfVvg8XB7fr5aASdtfKSzxjKe69x7I/q3x1B0J/Pg
5opyi+sfp7u39mP72lXhh4XZYh1HmUPndfwt8NuPomi9bV82VJcYwZbiqmbTR9GnTV1WNDrn0ebA
NZltdMnAHmIlRr0Cm4BTlhVM8LZNN8tQJxs0+mTnOnlxR1AOHNAI8q2UFvcPp7Pfg8S5OlDYsErk
m9CU4jJrTOKigYl1w/jEnJy9lENeP4bpPKxlvCwgFVpoixawA4C3EqJYP3bnCfsKr0IcbsYeSVUj
GyE86mrdbmMO0bAd5b1PRfypxhqxCjTvUWry4wwCUpj2qddMSIqKgJjM7msDAI0LCeRIBUIyxQ8C
moeVGWW56hg18Y85RM8f+tx7MDWFctQ8Ss8rPvA7jgd8oM2qcRxBvp6mT8BRuxGgpa3JlsJecP74
6jrHBhjTdn7kqH+cNA+TLd5T8j/sndly5MiZpV9lrO8hAxwOOGA2M2YTewSDO5lM8gbGJYl93/H0
83lVS52LVNl9L91IsioyGFj/5ZzvOCGGi8B5aGb/ek7GbVIS7ZxpmqbonIeEUScAp3YP48hdg/bq
91QXF52mcQ5gOY1ifooMOJ1e7t41mty5aIanB8yz11TPmEgcpTmfqSZ+9ob9UuUIU5G6Z0fOJtMy
oR4TYfEa1szQTNNDMXxPq5w2DxFu+LpoxmimaaNdBXfU0QRSMQIZ0kxShPgIm+dq7xAMRxMffriA
Y7HdcMgToKaFppt6YE5TIsuJ7uHdsWgKqqcpQKjOn1jPvJialIpWaCLOVO6Wwu2PI08hQzmXQZKT
WOIdJp7OtNnJZtD4VVu3aAiIvsUazerAaA1htQ6Nc7toeKvt5Nc2fPljW87dodGI1w7Wq9HTLS8a
/+rAgTWMqb6P45DwKhixCaxYR0NjW8YSFhRZR+NkJb5JTsVCQgGs2VpDZ2uFSrjVyVrwaAe4tKgR
7tE+kX2mkbW1mVvQ6cDYIvVDEA7ZdtCIW1/DbtOcyZ+lAOAmkHAjjcRtzd6HPakxuRqYa7gIah2J
0aZIsb3ZGqxbaMRuPDsPHXBB2FXgdxWzBo0jYjiTix0dDS8HV2Hhql3gZLwvgKIg4hDByIh7gogI
NzEk0dpTIFULjQCWJUNp15sr1OIluztAwS7BHKdJw4N7cuSXlZixxNF4ZidXtbtI44aJfrLXjkYQ
M7XNiCQyu4cEXyK5Lu/S1Y/v0NlAxJrYM0DpyYe9SSxeV3PKmCetDCHuglicbTN5LQfzafFBBWYS
AJQvnwh5B1JbNswGXG7E7mFKnRcWme2pqIHLFWN1TOLibfQxmVYMDvE44QjrSNR15EO73Fv1RTWP
xZ6SAEcWXIa6fszGzN90sdHuQsT3F7kW0dikPEKp4t9yARnck2/OOjUeH6UOlGhHyLvE9kLjS++U
9MlVQ6uToNkJtHgnF48Ykpa1rxKbfAMeCIaN1GfSop/GSd2LKc0TlNQYCCh4iRNGJcQDFb3QoqVD
gBbGR5dKq+8BKLRaYET/PW4QzbRbifoo7sIPCzUS/YSHMIEB5aClSoBkqw2zsnATaiFTgqLJR9kU
aomTj9Yp1qKnTsufyFi+/ncL+N9pAX0PlL//l13gPRG48U+ZBf/4sT/bQNo2waXuOwJ9Gq2d+Idg
waPXg+Pxg5Thv/pARAr0hugI/pQs/Fcf6NFWSoH31kHBaUE5+p8IFqyf9QqQYSwLPL2neDUhbv5J
r1C6BQGlKYXWnLr4klyE9bGNhFYOd7GjCoY3Zo17JrxjafVseO5DVfTH7xrnf4KGsX4mjIg//gjf
5PvYnifQf//YizbOYMBzjXkxBPlrlbG0VTChQImHI88To9mouNhWyv2aVfZrMot7ZFtPaTyPkBsm
gh6tFKPwcDuW2WWXUfeIudKzlLXJexXF88MUV7C6B15pI37ewnNvFh8LcRe+dgOvKqaFaIL4H62R
3Xi9jWthzB+WuAJ4ZL3aIjtPTZQDfrG+db13LTEZsTphvS36miUlE6pe9XetlbwT81XBlKlu0EEj
EkvDdeKylgn7j8S0L9qw2XsOLhZUbDs0qNTcorkIEtakLTmwVmB/QSVxi2EM0vLgv7ede06TcMv4
FoYrBG0cpfUa+8zZcoeDshAFyrGHjLkANGVWhbKvf65bb+WyPCOT1Oj2QBUv24U91WSNdPrhmop7
Cyr5DiPSx+BMRAj4yRX66ScQUgR1mjZxiNGzExkXY5ewUMYuOJFuNyWpwytlvGN0zCViJletMRUQ
C6vH2tAmeYsjYdgsdP0svQoiY+W4jDMDuyL1FdfQaoCfgu72IppZ7DfJ8CTN4iaWyLuMTN06Nm5b
rHArs0OJF7lPPSbKxXSfGzjL1kAjTan9GyLMP7n0XaVMAcCLbAbfNWGE/SDViZXV0h+TQ1+mhCpy
dlA/skaYsk9UPvdJYMLlaGl3E2dfFhGIoDyXf47X/iXQytbYme+wNFz6ngXETGoHgxDq5zGM61VY
flL8dyJYzoPRuocl9shyC+ezyC2baQOeJkk5tkqDjrd6FebrrvpS6egAA60iTCKgjQTntTX7mY5P
WavJ5/VkAnQkcQcr3EM31mgbYrWrTf/eqa3HMCGvGXifWMEMIfeg3WowLm0TizgrBFKN/rp2AOH8
5kbXR/SXL+vylako2VPbPAq/P+LNAkEjWsZ+ZU3JJXuPy6oolpOvon3iqHMuJ71fRFPoDYSDYk4M
p/C9JhQML553HtA8U/YNv+GoOf/sDLDjRE0GFUjZpn5CfqfYqsYybCI1o8sNrHKFeuiqbisW0nq5
lzT5l2VZiHCrTzx/TgM6GJfkBsd4SIim2uWEDrHR7ry9qvyXyixfuFEOQraP9lK8ZH16qodmE0x9
pZ14e2ssuHkyaqGSPpCokvK+0y6/3PoMiIfi4XLR09t1Rf3m9RJPKOshRzTHjFTVBrkMG87+omK3
E8KSbDM/BAyQfs42/Kl2HM6OaUwbP4jemZWv6IZPMoqpbMiwBYB+qGRm/Clm/JdXr/XPTijCOqaI
whG4bX66hXgsgsEkRQtAeZAxp+abRTA+sSPW09rv3xLPPogleSl15nEIKmAN7YRxfXJBHi4tWHXZ
p5C5/voy+0WDp+8paXMzSd8FYmT/9E7rFR1NYXJPoR2G1hufZR+8Ki+/CeHP2sNyU/iOuRbJOOIn
LN8H+YWEBROHcX0wDe+dNeR1F1GXNmVyGccGQoD+2i3KfRFCicfMeVmpYJsuyXtd9Z+VbI9JapAA
7DUJB5rAuVDcd1qvCmTgNoFpmTrzuZyBrqT3chnOgeN/a0V0DgOyfDKf9S4PCCaMVnQ1xhgxpH/v
qek2Lse7vB+3cTLiqgZ52fXLezSIi2KEoFbhwQ0D86Ox5jsYKWSBMKKwiuXWr9lezOoVERG4k/nO
C4ubKSVF2Hf2VkYLnZX3bq5jhadik/u8an5z9H+9xzFL2SgfqWWV1J6s728nPyvGcMjZTZDm4mH/
y15ap7jxEBl4LgYNPPe/eYTqQfVPDxVbULk4Fufdtn5WXKaIIRyCInu6yoX3xAwhyzXTqz9Ob9bZ
j52fX3ONXkidyPnX3/WfPDownSFIxH3Gf2My++G7JsAdTEYIvN1yOz2HbY0bpuN5/Nef8ktSjf5e
qEop0oTpIKH56ZDWodmxXuaxiTVq6xmdu3EJvAXWZKlH3hj4kTpbbAXOkkOVioVLXJS/+aZaIfvL
UfY9R1k2VC7+81OJZkIyp3dDtzZauFbJNEkJVVyupym+1uc3SaxbJi5nE5tUKOK7rpU4JGSUbv/6
WEjK7x/+DotkQgWWzOa16fHy/ulp3SmL+TcEAqJfSi7mmdF8ifoHXwJ9Oije/ujai7lKcu/FrnxE
BQOmbHDV6K1K65kn6rC3sKRuTOVehBkSoyYPdp4FymemD0fWEDKEIrB9nQ+h4vd7d+ZIYvTUDnu0
vw89ZiHMEM3KSP17QkVvzcq/SEJB4Cu2pokTdHaL1mGuanxipD45OBNYu5qboI2mzVQxfigrJPuo
Ldm4fHGLCdo3Htvf3BOW5f58wiyb5sV0TKp7yxH0GT9em9bYRqC4eAqNEAQIwiS9FVUm8BhCJNEL
DTLaNx7PNbz1spgfAgjeSQXVMDXSZuUEiIad4aPMK5TxE/rJzLtN8ukUxcaxrmzUQqRsscZWa8co
dqavvGNpPho91HoBWWMJ2XUk+Ou0QZy9SAhV2dc+cIZhWI+5PKM2osfvutcRjopsI8KTwg8yxgFo
lIgkeKc2uwiNJ5XMoFNFu/mLhzeUFDHyRC/YvBNOikmY8jSPbJYtLfI0K4rffDjOKGjlnTLLdNMl
zN390jS2km9+ziCLwAgphwuzXqIX4Y8Tbp7Acy4cyMdMS9KBQcZcvIRWZl8bE1LWqjLFI+irx5Ll
vR11erEjR7GR46SeZLCIC0+mL+x7ltVkzsnXYXBh/hBpUg4C9sookYcN5k01R8HZYXwHoAmLD3JE
lmgrNQfNPk+iceVxCbixy5SoQCxdC721UXeLnfLL/JuieHAFuickrE2ElrU8uMQYb0VsX8tMDWfV
IJc2jfrFjyiTl6XaBmO/hsFRIZjiCqvd6sULuy89ACMSvyLjjm1dta3rmSRfPKtPmZmi6yaALTVn
jygiQTgMqZ4rH+nNJZIF8BBzhnFklAcmRttMKvhR/vQUpxOEItYUDFGvSw29KToufJvV+yTZpC1S
zNCu2Hl7Bu1OFeP3G1AV2EywLKPeNH12xo3ybCusTZODtd9Or1zaq8GK3mDzU87Q5W0mgyllHz7l
C/UTRIhuMyhSboC/nTPXetNafPTv8mMx+8spnorrDBweGIuLbNRGM/NmmZs1O6av+NCqNRp4MvcW
6g6CFe6K0H+wkVMypmKOLYlQCvqXMkreAfnRLi7+Oa2NU6DB0BVjf6P8htAv3xDj/JBa0VezA3Vm
JtCCarLkVmopnkJvfDEQBLOuarfBgFBiyuQmjySWyC6+Yi2Mp3EOcBDaG8t0rvh7AITE0DtQ4Ewk
6YwTlQmqU+8UztBnynzJvqSNRfQBPDEkYNncgDDxsnNi5dDMLFkw6QuCnY/a6eTZZr5X2BDWxJ8P
6B2S/A2YVMF1P7bHYBxnxC4uhjuycvZRr+YrMZrw6ykbkZv7KydZIjaFRXfXTAOLO9QUW6airGZL
1FddhPRO9JBTmyLUOKcZen8TvTKcTA+APpuPCn72otNFvy5lbD1SIYRrUqaGO3g8UDLbeFzD3su3
7tzgzgvGFI1JbG1ys3ir4kwHgAGroSLyjK1Td1h2ONzM+HNx8nHuvvRLXlGZ+TVT7kAL6AfWcmvy
A8xpxTESp5De4ywUM7Nh8Pt3lfWXcFvcp2FcgDjxRgmB3nVA6to4mI9Nl/jHlHH7xo8i80B2cfi1
XHQYjTPcM4PoJkZzVrEPJLixwsRkhM9O7TveFfvYn9c2GdWA3CV7o0zNl0R5PFUeQWpd2S+vQ9jx
Q1Vznfd+gLlAdTHafxt+H4K3XdkZwz422Odwv1Vbkz9gixDQW3ldf20HjaMVSw39mEvQmhw6857O
ijUand+2m33ExqC/SGO9sBLroRf5ro2ta7TIcheY6cHt08/K9x+k0z4lFbMKE6IFmuMQlbp8yjGM
JLl75bTDY2UHHgeUD2lKXoOY5K6GOHsp2V5sUI+dg8z+CkY92jaqukETNm8QHWerxczsXZnbarPY
NiigqH9HuPMSWMZLEvHLbGxYjAhY+QwtJrAKgMzgRPs+s/ud2VwlXv2Yh/21MmjA516+SQP9TNvc
i1TJ7ZI5T43vfzRB1+4wg5wzy94tTr52Cp+DK0S7iRBDOwMJ94mRfNpdsMF2M13abQW2MP9WS451
mrvntmsfiSryVlVnVdcjM91COrApWV+S4eJ/K8Lkcokb1rYoJUcWWm0SPo41mTAo9ngO6bQ0KzZA
zBEPzSo7OS4lB2YpkDrG2WcTMXfFvvbNScenxI7wp80R3mWeB+gSETBzADJWoVwFt0OV3/ZYc2FB
Sg52H6GXEOOqoTHxCfsw4vJzSZsbwDT8MEEkM5KkZlF7HVfFPu7rQCtftOW2KQmathafhLWaRcAs
rgy3D1et1rc2kIxIom73+TS5K2RIFzxRMQtm5qU5es2W+Uq0i/oRjTSkYK3TvxRA+3MiFnr7pu6n
18pCg+6XDXsDAUbMko8jglovKm/ZaD7TkHRURTFxXOXwjUAI67Q4ySWwwQrLCj1gDkaai//Z9vuH
3Cqbw+BCdyqSQ7SEp2ZyTpVLhmFsAmKrLciJ7teoQHFGQsOmq5G8pc3yEUnrI/YYKMm6fxJd+Fgi
NlnJfN4t5K+iMyWQY87Y17UvjEkv+0zc+ZNzGHJ6OIWyLkaBX2Q8zkE9KSE+y759QwMOptUdLsGY
bkBEH+Mhf/GG5C0yu69D7N2TW45jGLJAmV7VUp07HGgsLZt9SXsbxvlD5PhffCu5yTr01TKGHWXN
9zSO3BdRzQaVZCB3Sj7h134MZGnCTHktQVQw2qsOqTXu6p7JAEBXtMfvhb5DeqLFNZyGFq15WXpE
9tRS96UNRKuz+pMofKoJmLQGQu+kam+hHT4hZ6bNQ9HHxRuuAmukb5TIQGk1mQu53SEJS64Jb3n1
svHBVtWOGeonZcsVyyiCIeE9QiqQ2BXoihHd1HbfIsDGhVqUNbiJ5EP7QLd2Eu5KZkP09aAEJfv+
2pXfsjJ669zxzRp8An2Q9HgWV4Y3AE2l2p/a/lSmbIBAT92k6fLNqId6UybUlET2HAZZm9CV/Stj
mL6lCzg3CivoFycwNOfMq740cnhJWdKsaerTzTCbX0vDv+ISf0CKzRSOVBbezdwrgJFWThF+g15G
gmrQsWuE0BSbxbbpB0iPS/hVRsGnDiKLTJqEJu7Wqc+rpcqrOwvhAhzW/BiOHq4Lmy092PqVcMe7
LE++FcnMPBkb8crG4HzR9KqD6IZGEynH1hLZl7xVAtcFWSwm5lO2sRZyyWiigktyg5UdYENQvcUp
4yjs89IotqaNzQQlJ+LEETEufSQvMZRVvQn3Nq3RpMoRsuVk34QjLxm37TduNEIcyLV/x49YjWHS
a5xIwqxqDkScM2uYC7wZMzIOG+Ss90yZdl02zll48QNbukMkIJ46IK/yxlCHCvHnOrSt+7adPr0k
uovCgSEBR1Dw1aMuuHQEMUkyF+5a0GGvi1ESwWdKduqL+YTIA9tGUfGIbdLXIUivSqJ5V4BvQcja
IoH977zZQ35XCuqWvvYeFbCEbT+j2qjc/gOPMcfURNYzqOK+U8hWTW10l/TqG4LEP9KM4wdRMv9K
lBdtSM9zxIGVv8ImPFHMlwW3syIIZrEfgD/GR6iU+VPHoBr64FjvZqvzSWpKzKfaG+5mGdmrbkAB
0sz5zhzyq7phUhZS/yFKpTs3y/HRqILlSjgq3NVdDrIplwnLwNzjvaIiytWeMMCjDyFuZdR+titc
i2skEB9ByRPB5Xhe2CQO8HSBjGq2UMkM08kJawPKhWxjoUgDb5+T6A60A1/y0j3VucX4Xc0zv6nm
/dasBCrtq2KqaAjAgPGQzVgTHq04Cb6UKWv2EAvdhR+P1qpuUxqVaDKmgfQX8nyqyrFP9kLvSh7P
rPmyTOzRAfvuJp0lCnxXVZTsfCk7tsIdJ/Bro7oOrnH/kGXOq8s+srdrzkuP32dkP3LV4hJZmx2F
nmsqn3escTC9aN7MLbeA5acP8DWJyYpgXDBxs+jd8D0QLHCL2IlnvxM8ZQGTCcsKj553m4YAsW2x
nNkiNOssr6yrtqFqaHuWnTJBXJbGtA6TieA1iKpLGvl01WDtxDI40LU7DDvx8j2ruRy3BsNk7u34
tSijT5xA3fUCSpfVqvkJDPwDzfU1mULgD8dlj/PxndQwtiQIYVDuAfLzqexrh6T7yIlQD7Ewclq8
gm1QXkD0nlaloy16tT3yuLDOzdyR54AhN/J8wkQXBGS5qHcqDPOjgjb+zMYF4ZMPUCXvqUVwqexq
RVtBeFt7qkCZYddt6+NioTsSiaagJckpDKvsiDl32kNRMJ+HhJPhywVwWTsul/SK0w2btumw5NGe
xp4IRMJ90RYxXIC6584dNsrK4bm3hGtg50x85IdQgdrhXIn3Scvrr0gR4OfmpdepBtuwHA+GKU9D
FpJwG37Tjbs1N1hDShNqa2E9m4PnrMs5VJukV6jCwgYReQPRP7WWY0GDvFOTi9KxDf3ryqcytGhB
9iEsaA3Jizr+IIqEtOwpI6zBWoHapEQfS9yfnUMX0xodiU2MuX0w2yEarjWx4ctZlC+hS8WG7XGY
Ci6tMH2dFpeE9C4mLLeLXgh/79Yg1R6MgghBhdcBHNuMWwk6csXrvfGcryUsnZVLibZr4XOsRR34
K5hAr0szXMGTDPYKMbrht2t/dD87laBNG3ARg3wtd5WDqAgWxZ6Ngh6RtkeCs8Z1D1jmck4wz1Va
xSE9ALwRr4eqyeltbbUOppqMwXAG2i3sat1CvF4nuIc2vZyjsx63rLnpux24oXRrTILJTkDuBszU
FC/01D3iRwxuMRKOp6KrsoshqqcbXySVToTsTubYn3LLA73eGZean3I55359XSWKTFPX/uZbtY0N
aWg3RppvBrt8LocMQKdVrQtTPabKcTE/IY0FIb2pl4Z5szHvRo9P88vpuOSUWnA9d1KrcxSmtzUK
uQfMnT6QCIqGLp+wUhhkm8Z0AB5C0tGBr2/46tB11nxpwwbCgdC110FVdcwhgc6skpoo00S11r3Z
lOEWNHKPRRfkRRqY+16QMlgDnrmZwSfia42cdA2TdEtGdXCM5QBZLvXNre8T6uY19PaxYQ9oVbtk
I0QABq7FZbxmP3MLDKsHI4SMwyJXzusLNokp0Impk0ckbpeqJ5wUT9BxWgitzfsvGWvVNY4EI2GR
bAs8P8pGcawbzlNZO8PJcaH8VrhV9dLz7Y+UtMj3jC9NHF971Skru+yQhhiWPcws+xCPCIoxquxS
zFTR9B3BKAg5LnmvJ1kQXBFLsx3yXG0Loi23oelka2NOwKpXvXbPE+3djf5FFyBHmickdBV0KP1c
LVH7mVz4QQ+iA5rkFcb7t3oSOqmeWm+qYCAi/eTz7BzAVBE/TiYiIAaM41rZE5WB1/enFnLUOKr9
1M+gZPOvOHPbTUCfRsZGZO/rKLK3C6whfs6vXsd2kdvOxBYVhcZTUkzfmoo3+tRq03SGojcCKRnx
Z27YZ5uroSPC13I/ozZ04UwpaIO2ORx4C7yLEl83ulBifHP30nf6citI1HufS1FdGb2VHdzIR4VF
iuax6HzMWFV1FxQiuSlq665OvPnMwiii8rWO/mKoVTfm8naqrA6Ni9HuFb9x0/b1c2BIRYJmSK/S
jdXGNKfssiy4Aq3SmjcG2cSBkX0CuzkDHEK5pFAyhNFvJ/6/jJ+RZSgTGb6EEWcj//lxqtrLNo14
XzQrt1zejVDhK/Pxn8iMR1zgPfz1sPvnzQbyEKEk7ilhMfp3ft5jeWm/pIuLoztewp12RY+5wlNp
3ozjxZS3x6ma7vr47xucfyNKfmP5EDiMOAX/2vPx/6oeRMn3SWX/+SP/afjw/obIhyEM4hRohZgr
/mH4kH+DXsh4mv2UXo35LL7/rvQRf2PtT06Ro+Uvf8h5vnN88G9SbNnKBUCoiDL6v//7h91s+9P/
/19Fn99Arera//Mfv1y58As9mjL+NGmxbvtpceJjKHeR4fkr0chDPTERz3WJTNpEHfHk/e643Py5
ffv+w/Ry4fudHOwCKCiCjRwf5SE1/PE2iYJFuRi6UaKQTLsCj3tMonMVD+9px6vDdOvf3Cm/rMj+
/EAglA5bfHKuflpEh0UHAjmsPRQQdIgNCnHhBgyUBgbN/MPrGnWM2WHLzgcGOl0o8t9sXPSq79dv
DCnKsrSeROl//r2KYK7GnKAPb2V6dngxJdRHSz73p78+rj/v28Hm2xLyjeQaY47p6JP83aeUgZBD
Lhq+JgCx80Cu99kPBrUxWTG9/PVH/fKFEE1qZg8PIQibKNh+/ChsTaT89JlPA2T7G8MiAViMYJb/
+lNc5xcfklaz8VEs7Mn3Uz8/5FIxiiirEHwMSZTvmCqKPT1/+c4W0lwRM48FvGxBdscJme8pUAjS
COpt2NNrUMhoZ7MQ8b4tFPD/sevxSURAsGJ+gWghbPW8gYbwUYs0L0cL87wtw/4YBYNtr3IJHlMl
7fU4F+5nmBvBcxf7NJslIhR8msm1yEa68rzem47HFnlIo3vM4M6Jh7WkHtXufVHF35ZxrLZEwqfb
kAIKyn887NsZGFfYRd5F1Q3RhZMDsgNPabuvEg/h2mVVcwmZul3bswt0y1Vgu7eSiOuTO8r8vaPX
/gKL3co3xBZLUuUZf5/NhhDxkriNBjvtlK3rBRqBRTgI43gKQ6dl2uv37k0ONP5A0BoseyWGTZcW
8U6WAiWxSDNqI2PRqQugB/L2ZhSwSb1gDjcOBfquQV5ahTLculO4PBlJuzxiE5oPwi3EHX43JG2c
HvJxsSQcUlaJ1bGnQ7qoJszgQbmUj3E4+g+zUYAXc7DrUufniaG2A/4SpjgdmaCxAx9HmZr/g3p/
jndOBpUE9dVArx3AmHkjIal87f2eyTujX7kP5klCRGhhqJI67zMcNbkoYofpuUppiKE4Au2DDNWv
ppGqEw1ZgfdFZwT3Id+2cnQIDhoJ7OkwCvjfY9IEp8GDKRAFgi1h344EStRT9qVXSQkXEq5qA6gO
vBEDYL43K6YyiWLs/SgbNvOQBM9L0tTw2OsOCB8R4QAyhjAbr3zitLGWiCb0SX8xlmAN5QW8G7DQ
NFgLVS2XjdO7X4jHCJ7sOZ+u2eGqchtVwJVXXqiKgGwic7YfacOoo/18odH33Dy2nhLU2O+50oof
z6HhIiAD86lYKNVqvQQAIFOzLm0CRPk8opEn91ENSTluVvOCRRRYdn7s43q8mSHvnWyCeDZqVv1t
F0nahjZEOanat9wNPsH9tVuGG9nWrJsn1kf3wgcDNFRnBEpk0RpU2r1omF7gMNtEs2IpT6P/qvzA
XMcwV3uCpJy0OTEv/mpkxjFhHtNwf6UKiSUM3XDjZ4O8qnHZbZKxWW6zloKtyNhYFnO1XBVj+sg4
1N/6ZRxu+6pu94yY0o3jxofWNZ9l587k4CRkPngwXdwSrHtp0oD71pBfdJUtVoJ8CyKmx+yJkL72
MEdJeJcGvQLB2UKz6EP45wwI8zcyOciRCgClC3R/dRY3666b7kiyp46tiLyzezfYNcRU4S5JSclB
EkAH38SHqEuHnarwa5X4Trc1+45d28B4AEanRoITjCAr1mNSCS4AkjXKKuzWi3S2dmVbd67hJqRS
ZZcEeSk0+XAeItG+gdu5r4wcFHcEw/zAwN4goSCwLtO+ZN2LSMGRwGUjP0SyDgbB2mB5QibUQFGy
xwrPuvLdnbsAbg8d9447qd1bMaaVJGI3jemr1oskgUmqkliRw2Jfjmwqg7ogiwuy5ko4PUhe1x/f
ljj5YKvdkNHFuMim0e4mcjPSYijOTVc+9Y3Qet2UCUbIRN/ITXhT2BGGtO5O8LO4ExZsnsA16J7a
lNur3KZW5l4WSmzdXgSMDkKIqSsFRePGTJaRayMe1CpKPJxGA0lnKOe/FCU+HKZzmWLPKS8x/ZDk
RqkOJyPVdqMBnmKVyoImFA/RFgxMcKp9WRzThp627Ib2kGhT05B53m6IrPRSDPK5DQhmGiSB7DJC
BuC5A6kukikyoUE3UMTu5PwSQOTYzwmLJ6Tc+T3ccj5Ye7boPJLtnHQ3kzZ1jfb0OP1h8/IJgxl5
VB0jvbwmexvtm5tV75O2iRXhOUUEsEGXIgg0IHpD+8oMo7/IaBUPtMyaOlxbm3ZmeJUy78i0Nc0q
hityepgpsHpgN0MyzMBPrueiuON+A2c5sQMyDa55P8UW6Wnfm9NWbENKvcwx/zDGcUtINvPBoyvn
5MuEVmKTCK/4hK9Q7jLShhbkRO4KdNm80TZzFlOcNZZdw1ph2rO1e6/TPr5JO/rAm+jxhtyQqt1u
eyvGZej8YQSMsASyeSMu/U+b4B+WweUP+6Bd4STstKfQBUnjbNsGy9sq1z5EkreOsjLeYHA9Rdqt
aGUF4FnmGmNZZ98q/I0ZPkeiSl5Gq3o1TcBCmHzLrodvnfs3c+HM+xY1Avqd4zinn9K9H7SjssBa
acTisnCCM+NVolRycGWhcVbaklkkXQO5SDlHUY9XEt+mZwwFAQ1DA4LspsDtmcvG3cokZHpR9Ce7
6rXlD8WZ8VGEOd+mfAJljAUOVJAckwdyzJe160jekjL31xJR6KYbMhIkTMGuO8KvdzTzMFrPJlKS
RrtXeSEQqQbXQlALbUOZEVwwlMtVOyUPCg+s0mZYt5qwYjJIRwdwAdToyWGovZmiMHpDk16volJG
r5kTtPtQ+22Vdt46WHCbgGy3qmeIE2l7bm1v3BE5hoTHnPv9vtAuXieyHr0hc65TvL6RNv166AT2
6JbmYygRdMTO8mjh6+m1YZhoU/gSxYH56LHPvLs27aeDR4G4iiPkLH1HJiZQUkdyUmbysfYtRmUP
yUs4O+BocTCbZkX9wMdD30nMkODAwJh4RwY1+RReXpXPmdCj7gl36ofrZPO2SZluVumUXTNTOA2k
Uu4N3w5O3WIlBxOQHP4+61yRXnRD4RpRIy9XmFrTl4wH6WpurOlm0UKvTmtlPYKa1oGlYxeR3u6D
nPVuEgdi4yAsu4c8XO8a8gzZ9hJlsWnZDOxK8ETXhjEv1KHEsOTh2H5xW2lt+nZC9UWsj+iW/qua
fePe6ZtiL9JJPeeUF/E6jpf6hZK+1ilA1gJ3FBqTyIYLN5XGbWbP93ZYdWv2fpcDlz5Ts87bLpGz
KzMTtvJ4nQWkujNrIGp+8p1dil6IRGpSlNAWrP0JoCCi/3kd1uDBi4JRbEZ4xbZh6b1GUwhEuu2n
E7SC9ots+pCK0CG7tg3rXRAt1Q4dPDo62Uy37D2uSb4tgex9zbgKjhCNSIlDUByjeEYMIeR6iKIF
wnl4ymdUF32ONL4f7BGtQlwXzwhGwqORZIeepwL4YVI2lO0NAO1xJspOiCsBquMqr8v6YMtgXjmq
Sg+AXttNukhz5zLMRoVSzJty4BzJpc+vli7y4Wyk7dHQHG6HRT0bSKu6qioA6Cs3EM+qSNWrP8kU
Igs+rSlCmd05FUbKvK0uPQBBG9ds0XWr9KXg1ftnx/vvocnvhiaQI9Cj/uuhyU387SOHE/nD2OTP
H/q7QUp3mT4DEsdxkSpqi8SfnAxC3C1Cb32FgIKL1NW+oL+PTdy/IS9GBcpQw1Mu3NZ/GKSk/JvJ
EAYVlYmeX9Ev/0/GJp6r1bXfd/aAYW1PYX+1bNQEzHV+bISpnD3sduxewholfWM6xaqvlunJYEi7
NnV5EjqdDlrKaHFiGHzdxkmdDU//+4iB+8Ycshkem19vQjptROmEya0cu5MFYolxuan+P3tnths5
kmbpV2nMdbNgJM24AD03vi9yybWHdEMoIiTuq3F/+v4YmYWuzJ7K6r4fICtRkREhyd1J47+c853B
ovBuEudRIeOjNNLd2+xQEzj+jDeRYDWZgzxts/x7WNOXTd6Afq2vDEK7wgMLDahzkgwXPeXz1Yvc
JxcY69pwSbjpjY1dhNTUNmPK0zgZJCsqRTBBD/IjRKGBmxOViD9+iLSs96wJGdbMst8ssRprv8qj
bVaBKtRCvzkpWQVeSLpDwEKGYtzYiSmPERFi8o+y7rEHvUURAFfSIbVjlxn9sQ3AQCXlZO3tkTGl
SojErNqaB6eTPbMX4GEmwtcqR/VG9Wfgdm0Y0XCNdFt0i9/mJKvv+sko1xMQETJy9C5OFH6olAO3
llQ/iClZBqcTLYVjn0ZFw6bEvHH78I3dVU1YTwuGoJ2oh1EGreSQs+TjUTLITOwnCxkFewrz4ijz
PS3oSavQnHexGeiVBEjeZuRfQflrEZSHLEcbJA9dbfjXIOvyUygid19A//5ZV4qtFx6VbSzg2ta5
/gat49iUcLsSqsXXJkmzdZl6NGaOCQjRgjXk9noZRpV8eBY+HBRdqCNcsgoYCa+GIeRbNeg3YxNH
gYtHiAlaKvg4Bx5lUUr6cAEHqWuc/AI3pSeXlAgMuw+TZ9XmksXIPG3YUMzsadlhWW4Rbap+GHfC
IuOUCscEN1sZxiVTB7fvTqbXip2ygqXCof6eWe27eNw3Vk04HI9VttXmGO/mlp0hN8qjaRAXmBCM
GojDyLWz1jxpVnPfPpbkhnS4odm7kvTmjua0Z7+cHL0mesAvQuIiyFuoRlscMh6ygEw++z2UKDUU
5Z1o4hffzoJtM0JzDxIC1hhWgOzM0HzU8Wxcoz75iQoLPgsFBlbcIr9lIWFuDcOJd4UP5aCEoLaX
C7i0I+UHlkf7DZE3u2aDeSShVtNjEABI9j3wXiSDZmsrrzDtdUl1kgLWYZhXkC8c4kGJF2mpdMGe
iIC5Aet0BhgS3Aucs5j1WLEkWQSzD04G8VpYIsrrVe4v9eBBmYnYwR2kQM/Xke3km6aoff6zC5KZ
quRsBpTRFYynjTGM99LjbJlN/yfiT4+urLS3i7annyXSTJreU1ksAJWJXLQy/EiHrDmUdDNUtpiK
VdZPu141vBzo6XSiJfSblK4R7/tbbvaPrht5O2liRzYa90daFOVuTKd7ox6GDVKvcpVVBW3wAlKc
FDwMqg+8kMiypgW3qH2oyV5cW9wnS4phW5QHbInmukGIv2lJxkCjqkxw6WUxbDMzQP6JyWlnLl8O
AhrAsIiIVa5thlywEHDUTByFt7qw4nM0k+Jcec1NYOBxQ33yRn8FRrLzTknSfHYi885YaJ+zLAxw
bj5ljULe0otLtLRhRFQPrPWXUBnEe2sri907XTPzhSOxH0AQXkWbt2hzABIabXoTcPLTk1IEdiOC
gJrqMbSyY9pGZAY2o/MWCD9GYoFRXnQ5PZ1R/gzMHvKQa597MF8ASzWNKRMdtmarIkCQPtWh/9zZ
nIKkMUL0sAp4QDAWdafM+6AxkHW0+am1g11SmNFzbsL9ydlP3Tk5l9Iwor40G1XuePKh1I4KsQmZ
+uAhHyes4m1Lad+RFExLxvxixCaGrDYlx1b1WMNtZAopiapVP6McWmgqkY/CTMMB00vGsd1k9aMx
kAQST3H1lftDdqSs1tfQcDl6SOi6GEF7RsJmrd3FPwNlFF8AGXMg7WBIx255W5FK+dE37Rkb+5N0
eD8JbcMtWDcTPJzIeC+cGsiZGYEBBj4Xut0ny+AGRhEin4x4lI0tyXTNNdrYOPmaNR0ZGSRiJZqR
yV2Q5mvIqNc0VnA6ughhlQJUXoBI0dXC+PQ5vifRUhS63UaPDtPoAGEL89V7z9NqbSxC3JYN+yqq
CAOcwznhiEteRGkiB8Eb1RO3Y0CQGBSBMLrhtguT13EczpXR7frO5Dkx9GB9xs6Dq1KdW8YA4HDq
B8s4W3o+BsvfmduRh1rz5Grx1Sxxr5W2f3Rj/YrUmV1p8en1sVjPnvct5Psso4LxqM0PIwm2k6hf
0gDRfQ7kghk2R9nc3jrNcMG5AidRDDSGCcTtMeAPJ1W3h6L6HMT1TzR4KBhSbxvOY7/KK+RaphMj
mkIhJWt5huwILaNrYBMvOaVAqYoX6UZnfIn3Tdc0m2HKrBs+RLgl3UIfAsHLK9HbEe0hCmB8bFqf
g2rCmAxQbqOJHd1OxFM9ZSWZOoUbyP08yGIT1u6BiKz0UAUBiPVKcRpa04uift8OVYlcDHhgthvg
BV6zGExENzHJxNr+zMCXy7qYpmsmTR6Tvh19NV3S3IRYt58yGfIOYF9x9r3NttrNwfeYrLsfclgU
l8bgrWnaAfhzPj9aXG1fqAaw4IzAeTbcJepSQ309tAxLO7JhGLFr5Qdvg5GPt+CB1DmEvLRhBAqY
fsk2N8xQHKyCQR+bcHhQzOwq66Gusy9U9gskiaX2DdOLjCznpA0+4MWK744PiHrd9YaMebFt8cVs
X517SwUnalQAn2EdKlheUbJyYo5sjgQPVJrCz63KGG3DQrvqRom62KkWeLXZjpBhawHbYk1CForq
whm/Nw4TQGSn89rUTrsr4jl/sBXWZCPswmvTN+5JM1q6Aio9iJ68R1q6+cQkC4D4GHcHkPYJM2Tj
Wx2aJ5uYQZyk2ss3VVyqM3m9GczmrPPJ0hDvHVfK2sEfjUg6Z5zTkD46WyxWVGmFzJrhjK/cbk7u
y7pzbxqkrpcsXnp1FI5xwkNR6KegRDS1jZ0W+qeYhvS1CEP/IWsRw6fwy54ss1BrN3h0i5gFRdxU
RJktA3Ie+i0OIJliLyA+1TwA2cVcDcQSifR5qNED71zZ5CidDTI0h6BAuiSEc+M3/h3oz0vXxy/c
OTw8omo8MQR+GCxuwoY6CNtED1XGTI33oBuy7Zi7cOl9PIFywBJR17Y4JfOc8KUlWLOOa96Cr/SO
1frTNbz83SD+9mjMfo2VrvkW2Glx6mxDYLj+ZdRiyaSnNytKIK0odiFSTQ4JlHTPUgPWhtoVHkg3
8lcMeuBDgexdF7gatipDcy5VfB1zRUArChzu2nrjOuLRtOYnXSR3AyNlnD89Pb8I30LJTQ2MPVyb
bCouHLhM1xvO2VEaz/jJrbXVUyv7hAVcOlXzA4DYATRslfAFArNi9sSMJ8CEOlId1sjPnkqshbex
zNGuxrbB2TyX0fzYZlb6OBTqGXu1d6VChyjts25I8ONcgrYExOfUz7HZmntfTs5a5Zn1HexCzdke
Wd66QabOMePinElIUJJVghTDj14SnhSQS5v6JOaSiWWXVnovHQ+1p2q3c1HczibJyHlckdESn2AG
V5tiIBZTkWn2MwX+Bs7AALgg7xuZJ1/KaIG4uuzwCJIKoKSBz1pA87Xcj5HTXqPSrA6AyBEqzX1F
rnf6GAvMGbD4kNkI2EFxMz/AOlTIWAMeOVMYb9lc8DzMx3Bak7qeXjWG5WOnHeebIYl1Wou2gjoV
Kj+0V65tRqcZE/S65ZviqwbVT0zeOG8rTtXLXJvGZ97JipGNDi/CL7IbUQMoG6zW/PCJW/rym6D5
Pnl9vjOlron/jsrPkqIbO7hQ5dnVXK9jXWBVjNvyhlGje5w0HwWNJmKtcSru9BjX18hty32Kmn9f
x7HYTMM0IzfWDsrj0OdEA+chuCET2oqQSS6rAlHqa9GJgCMf9R9AhQBr+0iG9gim7E1lISPSRtoP
NoMRIlGxwvFoNtYWWttTUQnbXDU6y5967G75yi96iR16lBMTqNjf+LgubynBkich3E/ludUa/DZm
iUEHrBtqA72fWx8mw4h+Mhuyrjja+TGx31ivU+hhW84Hbf6gy/Y2Q94StGTj1djB5mqf82Y0b2Eo
V9SJFrMogBXQfTzu6TTzQt4t7GWy7SnTQ82lyg8VrVOw2xsLzi2wsc7eGKrTrx1OwVtIAoxdOxwU
Vg0P2ajLibE4rq71OBTZo5+E6SWzs/gpB+J4S+pQzVfQ5c+mSC51hoWrdlAhTjABNnVPdrlJKbAP
u7rrePil6OiduXFqtIoo+R1g97eZzvSOQ364z2ofRWmM6+vYWjXL7mSog13c9wVsAzKdPrKcJxbD
Ufc73ep4qlRVwe4oyqOAJMKqKDPj185v5suvUcz/n1r9q6mV+OUc/udTq8tH8yP61H8YWv32d37X
+tjki9qWA9HHceRv2Nff4a7W36gr+A2JJRy1zQK7+fvQir/ECAnbsiQwAAUFnl1ddm30f/+PtP7m
oJTxEVq4JkZy2/vfDK1QZP9paMWMBCiDEEB9TIsF+Z/UGzlJFqIgZX5lTpa1HWvGsaEnhlt0p+yI
A6iqsvAvDHN3QppiozM2LnMN4y25ErJY4bnqjD0GterEfKTcocNA8Dqqb4OM+vWc28UOs0+7ScLu
CxnysEkQq+H4R3/BBk1hF2onaIqBd7usVKjIHX7FVhHMG7RyNMMrG1nxDvI2HlGb3rMciAztZ8B5
culqF8Sl2xq0Y4iIDbeqN4MPXs8KPetaJmW5wyrE6hdi/0r0dBJl4d0vAYCqHi91lBFptuTfVTiH
b3XvMxMolH4wXYMwlbz1f1QcAptcTTG59dA9bNBut8SdzAfPbu1xnYXlO1yO8RpmdR1sav74q6gt
Bn/ZkDMIoFTs16FMwMMFwGi37LVnb4sqzMO2ggF5P0OXn6rpZGT5Q9DSFUCA3hcFCoJmKo6hGMOL
N4ZjciBOycW9VcnFhZe6KxYwACtMRmWSeZnTs/0jMwcErh98jP30bfbiHCSvu/xnfs9iAL+Kg8Y+
ywX5QXVFf22hVMD0VW0JevaRB5Nklys+AGkBiHGsuTpPWXVipvoWEVeANDSp7u0hJmSFIKHQJQHA
M8WpX2ohYXxi5YBOllr6pxe0qJnn0ZsPrALYQVXaBSXvW+82Y1p0r6hCvDXDuJQ31HuKynYurnXR
ynE35jOKLCP3KXQYA5iz/az8Ztr043yussYtdzOEEDz3yFywQ28UlGx/XVe4LNczYpVL7Nmfc+8X
GxXDkAuANro14Uw60KTZPiYgOZhWnQaMysRomq9Emz4EFSjyVrA6nZDoAO5UN5nbLmd9460dGID8
iwzLRJELhV2Ij8XJf0ydZ5zSiAsyAASzs7V/CKP+3uB93saRfM8ImnKcZMc8cLE098+O4v8MAS6C
oeAJgCM+3up4/tJmdNfZ5uvksFTVJpcz0azv1hCw153jO5E7x0H7UO/pfNc1SlOCchiC6TJ7QmF/
tkjF4iG1PMI8+kISs/pyeIlUcts3DH9r33zHPPCkczp2JbE1ay4ylKlrq6gUarCsvC9TensGjC++
jn46NfNLVtqCxBHstLmmf48x2q8koSlrVjzeJZTIiz3iJN4Cl9glr7aywxin6JOssNr21mIIJC3m
obYQJBvSIN+KbK9giRjD9ULHwHyVqCpEDqMBA78VH1EAPjKHGrlzGaEA3rXm4xQbcm87BLKX5eLS
sLvPnH6dXIJqmTuN8FU6sPiAdBG9+7AJm05KMia6R8dB8xI24i4kGW3M1JbVLQdQ0X2XtffNpG4b
Z8u6pnN1jGuc7AyKPAYPpDvYrT9AZJD1Y1ejkcgHUTLBA6voVMVLWfuX0jOiLdxQsCowem16PNo9
6neAz+X8ISVRH+yfQVJHhjjGBhtU9rbUFMFVconbHHvbzq+4rrvmkpIUuS5IrSCXkuhkAV8yZ8JY
nFFb5ignehS8cjHaG6aF5ghNU6sbhYWgOE/jlD9OcYNoH3nZThKStsIi9AmB++IkjKJ9i6u5TePy
w7ZDNsou7nkbqO3U6e7Qka2Ts4hLPEInIU+gwn/lfKVJAqI42QmGra7C/uH3+d6sR0je0zeXymvt
e1wykhRUeFHpw2BOz1HJ7r1uERvUi5ErIpMRQT8ITMbYByEDlyZbHmfDzLaeCnHJjwTUhjPJy2x3
cRq68qELmJrGM7OtaYqwic3M+rMQSUokVUEB3mTrtkTYMpmAnmsR/6zH5M1u6+DJn8XeS9pvbaDI
7I2ZjzKSYazmys9UMs0vVZ892D4Drhr6CqOD9h6vPRDObtIXC10BQGWJJcdhvOrUsJ4dh4AXEz2N
JhQb2/Kwa7v22Nqp+RLbU7SN8sE5hX42vfVTFN0maPZW5uxYZ6UwklVQu65OC8bUEnvHLd6McvGE
KP8gMMtCQzsAcpu241Qy6q2Cn07BXa06diWGNg7h6FwQdT2z+cCpJdvvfUKP2pIzRmTCfFcSUqWq
9GxZsj46g8b4hMrvOjNC5HDL7ma/wIjuH0bioNejCw0i90d3xxkZbKOGytlG2bdheQse2gvuCBnn
EpO4InOzO/g537P0vPhoIpHaORiPoyAkyWThi7UCGClJcECm1WxvxrAiM0hn5c6IEhcIBfaqqSxe
GuFUIEjhINP4zHiWx2iTTG19zgHm4m/wf9htMV8DUd6kgqIiq5l0mCHuaX8ufmYOoZ+KLiAea3PP
+8x3y6uboVsAZyU/gEKyth4yXq0qe/jIBJqsdFP+cEPfXndT8930pmTv5OHPceZPOsstBNOEoKaQ
tkj6sbNKZzx8CCj1viBB5zAaTXKIGacc22zStwWweEw16snNEnhJdv+N1KT+BNXT27fVMO3GmSbe
RFzDVZZiBlzm8YOOu3NL/gt4vahj8xGNI2tynvaNZVv3He0qY82AltFBaNPkjDOF4f/E2nsbZcC6
ZmDAfXwXjowG+rGPXuO5pOlk3eAQdnpE1nTtFAeR4ek90SXXwh7QMGn5gOx0w6J7XjnMS0hiihBl
5N/LtDWB+8B+tuKA/Nk4d+i3e2IFu/FZuv5Fle13t2/wLqWPooNtojS3XFMbzkYwElvHRgm6mTZk
58WUX4PffvMNHomijKKNdGePK2iEmEg2FHuBpMwOJtGNlFEMGwrGruHE+rGKOXt0xH5kbsRXKUzj
LGfxkcNMXTtGOO7DZBq2lbJYGYWXXvFEdOe0+/IXq2vDiHNFUtY5MLMf9IHQv8lWx6EXrHXPplMm
cYu5DlgNYU5Mzz1GIww8AMlXxgscK0jhNRgJoaYvkYuvuqXYZDFJhiyxzpdh9pBAtBzXahg5Bccq
eQ4ITFpbwUgCVp3Gp97Xw67hR4RWbGeM5jgLUA3ARW4Z2PTEBUWCiPLcs197u6t/Ezn/r7qsS/wD
UG351f7H8td+lIxUY0abvwT8//WrpzLnn7/8I//0C/3h6+IM+P3H2xBR8YdfbH+xT++7z2Z6+NRd
9tvPEH6Wy5/8n/7mv33+Twiqtu0qtvn/vM166vSPj2L6xzbr97/ze5tl/Y2lu0fTxNzVXZb5f9cG
+PRLGCnw4djIn1DcI4X/e5sl/yZdFNjL79rQuZYgj/9qs1jmw2HFb/G71uBPFoq/slRYf/ZUCLh3
3GFSKAuKqu3/yeZQ9joTjEfYLg/wQVMnZccgyHdzdfU46vyz9DkqWJWTsqgBjmL0SdcNORaMjp7r
poexwZ60NzzvYroDdufYQXBlyq8gG3m8TXm5onpALec3emPHYQhhr9ObyYnuc9N//Ic3/vqboOEf
LRv/XeaAZII4WstXJoyvP1s2Opb20iTUhttWccr4+NdYJ+NOsxX7795O1oy1EqKRjGz919/Z4kP8
o8LCFzipwL5KlNEm5qo/KiwiomvNLOroGEV2Cuw3pvXxPm19rJ6hZaySiY1+NAxHt7big1+M4HOC
But/3Q20B0AysZsYh8m1sJbEpLXbLkMuP5TTyi49ih1aDl/bixCI58svw1S1EFX/+lWADP3vL4Ni
AOgWph1f8L8/vgxUzJ5ddGCzEcA/Bg3hdZkznrSefkzsdOu0qHfkT774ET5o5T0ZPXqAQWe3DNf3
QSgaFJclJZz5DPYF320mxIrVFqFyg4LiRZjpKkmhboE+Krds6IhubeN+G0wSBu3CYAVaTcBCEkVY
5jtMkgHqb5mabP8nnj0csTMVGfu/sTXpQuAVbGxVf+UJnKwiY49U5D7Gd0WqXFhakujEjPId61+b
el8OhlDie0mwhT6yqssZo0Co5R66IE2Kh2QxTojcRcZKo2kYGhdkH5wMz+an1qN17UvGW0jMw0Vl
toWQxlJwdG6aWLxnjn0FPkuiWlsVa7fGnly3h8yB+TTU6Edax32jhEOAJgp9ImcYnEZVx5ciTsV+
7gdExJ4Jfokmm3rfUWfhRjfjlAKCMcPgqkRabMPJTPcxyS27PJpBcOp5SaEwZ1a2A6iHGI173zZi
n8W1s89TWtzBCK8GuoV9OfafAql4abPwjdn2YOIonrgzznzY8P4Mts1ICLuVmojSQxKDilsa09GJ
g0vTs3izWJ1e54plR9nSYds1RTHQygvDeZzbdbFIenEMEetV0kSWT6y8d3VjfE/NIEIBmx5UxzzX
SLgd8JoHu7++bH/xGP8gb+J69STELRM1lfT/7AubcsG2rdQUy30wgrjV3/22eqzK/j5DubTCE7tT
LCQYysZkx5bJF2lcvBE10xAgRahU3OI8zOpN2OpgzOYe4vxJujgkrcbYeZNHLyfuEjAiDIFHSHwu
HWtu3+fpuFNF0P+LlyMXG9sfX45p24IJmuU4+O0Qf/3BISVcPoFcjdDYAL2s7NkhEdHO3BVh8w/N
gCi0ml3WId8S/AlyHCV96JAcpVdudYdIICQneOUiwaTZkkQGtEuqcXfqY/8pq4e105BGZ0ginKc+
3SCiOYTCvvf7+tDWGGGH2H8wU/dYBVQ2NWuxvJgJemuKL3TQJAwJ8b0vukMQxjGDjjFfD0NwN1O/
7cGFNP/CgweC8v/xXiiT1ZgpfMf0f2G3f3w8AI3HH2j+u5P2zGScWCBaKT8LL5t3aBkAPiuS6RQ0
vLl910H6RHYjeTqLYMS18IEnBIPPkFkt0d8yIHwYXP/esoNnEWb+Tuc5V3CPd8rNezLb2rs0zo29
73LtjwM1+uRBHalppjTOeG81tKxmD04mmp1qGvZgy6sm4qg+wqxsfrhSf3qm9vdCO8O66BeDcsfp
oUEuPCYZKRGNAWNijQfb3hAKYW9aj8qfjSOCZc8JNqIrmV/kRf/DoUrAKO1BdUtQGQGHxQ81uvLW
FgrfALHkKwzs+3lsv7iVAHFhbtFJ9zKUqlzbqJDcoAuIBEcxnyWpta7QJkBQSzcI38I7v6GZ4uAf
77p0epicjMUp7RLzjOE2tLx7v5yuvWt+4tPob9lhO0eLpRKTEZ79TH1umzbvzwgpsCSyXGNWJhl1
hnJ4lT3H5lTyUJXxhPi1GgXWlPFHKq3q7BZVfwNjyyZBOut2Vahv4iF74AWNN7B/8pXAEr/yicVd
sXJhtT8W8RGgd/82xfRTAtTKPTDc4KyG22lKPOIXwJbApa1BCuesLZT6zIeieiBEYQlfMZyHvinJ
b0dIAWlxEOnFyDqERFWJ+qJqms9AyHuRlc9I/9+mXhC0zIsPuZrWapjP2K+pUQi1y9IiPRTD8JGm
+Z5l8FOl8HrNTTDvMzOxGNqahIrpaVNj30EUlyLEq8f7qqEP0I3u32Y0T6xpUvPEqI5b2O3U7cDO
5Dil1P41PxVBB+Z47gUKiSCoBIkfRX0JQ8Ey2IxhP8ECXDG6fssHr4s2OCcMvoXo9yU7VDP22Kmo
ZDwW3M+0L856DNr3SFrvdQrBdPKSnx3YI+bVmKnw5yUs4srbSU/WMVNI9+jOgHy6fX6QWZUfcBPu
WkJ/UWOq4hAJB4awdhH050iuxnEx2kLU20qOkRXPxQ84BuRf+6zr5ai+uqh/lBi2zrg1/K2aU5fB
wMwFWQ/9LTnm7iYNvfRE4O/dVHIwcZbTGJacpmQOWrclFIzHfGaelSvh7EJziPZ6yTnpzOVN62uk
FqkfnxnwAX+Sdo5sKjCdey+pMUIupi5Ns58maNuEYbGYdpeorBiJN24W9PfV/NxPI9S+igLUzNub
oYZkOIbusLbalFY2cXHQ2Lh+CoRgqhMV2teeYLHUvJAZRkpL1bwbA4er3Vq8/nHaFZ1lo8hEu+W2
znx2igrsSlI+GlmBYr/y+tVo9tuSIOh7uUy6umXmFSzTr7igcgj7Ua5Ky7zrlzlZDUdoxxrcuXFC
wjB9J3+yJ7aIlRyxNKIbWU3uWABiRN4BVPHsgJEzZ+sxcpsP14lO5oB8KDBC7y5MKICycDAaDhKx
sybe6JkJoCXnZlekFieAiTAPrRuTQstI4Yn0BJQzjz6yi2cTGbaM8NmB/xo4ymX26Gi/uZ+WwSSI
GNSLHqrfSgIR9TpPrA0/eZyl7o4CbcoWSuM34L7duvDj8IRXtlmwIckGOdEScxa6kDhpALheyX8E
fJsRNeM6gEZluq5RVPIh+jAoVDttgyZYD276qADlGkO+Gyt56ypRvA21ehB2Z9+W7ZJJaS/xlBgm
EOLCimMGQgi5JP+ZoK2m2w29dxN4nTiYlbWknXGs2u6QvONuzI9qzKlPSyO5CSeAeE0P3WIcCYsh
c9mTazuc47NHvCYak3mFCBnODkSstvBSMmrku2HJG6MjWm3+Lagza/uTO8avLPXFKk3AYoIxKTdm
SUKAwn8IiJtAFySU6wH9CnMVO0D41ZC62nqgFF3KzK5oj0Rbe+TAEO1aWF8m8aKRq8MrabwSuE3Y
N1s20P0mqKAUOUs2qcS4cKfNmgKSoRdOs8maP5vYLzfITrNN+yvnNHTij57o01qPZHR2qGhHw2c+
T6wvUMzkAMKb2B69ZKcSXdEveaqo5I6mZqEfELUaDcrfR+180gnu94Xe9pQSzOotCa0tVaVqYLja
qX7P8xc8m6yQqf/W7ZLvinSQiSOajIDo13LJgC0Jg62j5liZ0W6w23nXdUtk7K/02HgptWsYSxgY
Q2NdL/IR1lTclnzO1UYibNhnBmpXx2PKnFOYbGTsmqCRh0PImXrNUrSZpRwfhJyjneXY70RVku+V
VeWJM4jtd+QZ36I6pyNbgnJjEnMbwuTRPSlvnaXE6cIQ1julk7dYcMiluZWf9K/8XQu++nLt18TK
yWcU4OQBDlc47bxlPOX3yqrCj0IjdSBVeZUHU7fvzYRDzgBBAmw0xJiI6LgWEQJjDJYb2R3HJNY3
XhT7F5SAhNSHw3xq6+Y96mAJIbkguSLyXSKw7OiJrcMrRBPHjRhZVyiO3H42T7As0YdW5TM1AToZ
h8kZQ65y7S0lb6Q+KNVIOoYE0sOAWfKP60k/AJds35qFtKfMcIEbMe3qJrfYT5UUR5cs5azOXgln
AhCHqupSJ+Q/Yfh6iEgQxwq1JDG36BqfTACbfPF+XnP7eGhklvRmLJnDFmVzefCWcOdqiXnOBpqt
LmFmy5XzkpMDnS+B0KGNxHxyiqtmHPKCUqijgkCJGpJYhagxf+ZibF6R/2nsmEvg9DQJ3PFLDHU6
KvlWcgnP2iDKPBGsbgELHbheyMAgXQrA0SJmWtKtiZ384cyabxzjjl1ppghAtZt5by6p2M6vgGxg
K+Kgl9TsLPE/Jyn6pzlxz7LtkvOEr3WHiaC69ebs24Qa5yHg3shK2zskhHsTRYUyfYnpllZ6Y/rc
4PAwhjsT4x5hYNkDtlj3lBGPsWpMQrFGn4drHIX5rZqpCgH2sdlo5PTj15hw2b60S3g4jiNixKOO
cXdHtHhYGMjax75KDrQQBdohRVnctN8Tnomv6ViopfcCG1RXEBbm2MkIF7PuSA6nvJpYfeFicjbe
WO/akpwUAxbaps/ae3zJmvE6oWBhmN2YoH9PzCjOfYG9LoiG7ElBC4LXr3Y0FmxkZzq5oHcqdPXs
oznqEKGmMQmH8Lw4+/FCeLkTHcqY2W2uVfQgR/zS7JIwvUWsMIoQ02AXmsYRxYI6+A2nEo9j/+gE
Ytg3cSHWKmqzreFNp0wpc9czRjgnHZbkxuXWGzMWIiPAeSChNHGYsuHs1lvg9W5hxycxypsafy7r
5YbgQLv/HvKO5Q31NBYMVIMCq1w5ZF8x3J+tySKNcAuCUe/QMIm9ZmPzZdEi3xilVdzjcqUeCHRr
qG3PYUo3Nd7KoM7dleoLBM8plCG91mVzr012m6sgaNi9JXOxYiprswAzc0a6YaGIkB69/rYMDGcb
+6xcOoV6GyZsvLesSbLClixsATjfdEwzeAttcUmnwNvwanedzVQBNN38DBPX+l5EPWy2BRbM1105
Y/wzKzBSKsl8AspatHGmcNxhaStPjU6sQ1GreKNy0L9b1Q4FATpueuasxEhZZgSDr4DFN48i8iWJ
87YEsYeaP2altGdgg8uRkO9N6s6bqByD05JF5nT9tUBIjKMRtGI0gMU20mRLjPWLmtuXsmueTc9o
9khKaZfC0F07uv5Oon1+qrS1iSWyZw+2xDZwcvjx8DKLimW/CHS9sdAKBA7Tizih9DHa/D4Hc8kD
Oi+uPGyrN7O3OGDDwqJliwVz/yGkNPJr1BIrqzf7i2JdcxVVVm05TIBuhm4Kp3SCdKBY8tJdPYQs
FLeNTV3rZtOTD/kCHIBDqPscH3irUXZoVu2oEG/J0LMhD2SfjEfS196kEuIdw+JAJN8qKcIrgMR0
04gKlppfozWopdviVW/FPENZne+CySq/xWY8Et+atgfd+E9jP7J0EB35w4PO1zMCqoM34C3AU1Pt
nET8YDZE7ndbTrQbQLsaO3ooE7yhIcKNzg+/jX73VXfRScbF0bIyqMd0Bgj+H8tKHe1FJjClVnyh
JfsawuihbcMHxLLImFNMM/Upm63voNZc3vVlmOPEwA15eqAAZd+psOLSr6HeW8kMc7/oRLs3G2md
RCU5fG1nbRfaXRkOt9iMVIj3Kdgg4XwOl0RQzkQqb/sS/Cd7Z7IcuXJm6Vdp6z1kjhlY9CYCMY8M
jskNjGSSmGc4pqevD3lVrcyU+t6S1aYWvZFMuhJjAhzu5z/nO74LabGgvxxg+yl1tafODx4iTW5K
nVk8F+4tVTnjBFV/ceH5cacAeFVaTjh16XX5O31USM60Ni+JSG51NwAYHNNE2gRfaHBe16fGBsxG
/heywyy8/5MCg1gs6GhQEUmt31A8ppKVTlBCVy/nDqMmWqkSHcnP+FLdocCQaUebLDK+Rz4hzA6u
WqQm5Yb0mEG4jtm6r+t3ox7dj27y/kPr+rfmMP+dCcsvg5vNZ3F+yz6b34c1/wPHMKpjmfwK/+8x
zDEKZP0r2erv/5+/j2HE34SNLg85yvjD0faH183+m8H4mWkKAuJcZMdM4R8zGMI/usCBRqMbXR28
/n/OYPS/2fiaNQHy6o9/+u9Y3VTeyO8XnEP5EIMg7KjCwX/72wWnZChgiT9zJtzoORGQbnIybljT
667iEVmcrGD6SPrqMgroE+26zeD56gkRDs3s7zIiw94w1t/UIdwi5xCLl/a5c+HHZXH/FRWUd4x6
meybvGO2Pfvao2ezIGpTZsmhDxuEa/RM9v8adJ3mVviY6i07uZoDCT+GoY8BTAfACDqhklj/Xo3l
PhOFvwQS/qCFCh6aNn5nuXnQC+2+aovpTgPGs7Mlg6IZ/EYwESiBo22MoViVGQvOUOTPLfqDa/nP
VkuEUFHJimm69hhp1i4cnqeBKhOOqksOFfQu01Ic87uuxsFWVhkBk6Ur6CoaWqdZyKKChQJ7VpPJ
uhe947kYpFg/UAuBpRQws807K3OxNcEkXOmllXiGVY2bEBcgNlak8ql29UWFQdCS8x8FPNjbqbEr
8QSuzMh6boLOXLDBpGfUPs+fCGZCScZNHXbKINqVNm9++kH6+8Svh3Nfy+9qLYj0sPVcmm3YLgHi
lF4lzYh1NORhPi18MBqp7oLzaG3xAhJM2QLxIMrSVtuh0kqSikHKacN+adir0sJXbhAeQi8YahI/
+t4ma7vL63DCZct3N1D3QR4BBGIYfinkYXulW0eWwHMvyZQYVu8/VETmcBHVTxWP861D90MpnB2H
3WhpdCoyY3vOx2Yx1NVHksSobM1oryq765cRxheSAsmAYWvA5NzTRhUwGJlVZUpz21VmdVSrwzdZ
MFIcHyvNkQunmSyME0Gw0Ng9L6eU84EZNDhYNJ/E3Hwd1KCIeA4qwM44N5yZXRSeNV+QoR59zQaT
UzyyxtqZ7fIjkaVUiJQumjyN7qSoYBYZ1s5MEHP7CYdN2uV4PYqx3rF55gSLF3/lDiHz9/g987Pj
kKjmgSJG7cYsiBBco2KLkgW/9mTvJnOwSDKljNWswj/asV1d27hS2N7z/bA5BcNth+91od4FffOi
hkjFrDWm15W2yp6VjTn9CFiJdOrOMBAB8pm/jjRQ6TlpHZtAc2sA8VcTjVgz5CZ4wV+l05vkmoBh
+ZSbEYKLluY0gHIqyNCYKnsB20w5B1KLK0T+mivxdZy44XITVlY47t0MdhJDqTsjJU/Zp5yjG52L
QCvhraCWYps/NAPvqrTcB6soH0L7LafhJ9ebe6N/EETvMCZ0hy7F2KhybMIv+qqoisepaOkCLF7l
aJ8erOdrGkh7RZpl2PiaduH88FUbw7PRzyc788syhL/XCzwKlKdtIwkF2rdJSlN4V9Z8NS057XM0
huLI1YJtRkXUykvcvcqgfMZN9Wz7yLecTogAZHKV9Gq9rjEAL6MQHnthAROtlOqhSeFe4auwUBxw
pYaG/6CXXFHzL0O8t11FSvSeGKwPWjBQrmRUb1Uqj0IpOa62dFR0jAGMUoFjP4tMQT8w4ZxahDp2
14yWB8wppJ38gIOL3TBNwjPUsKHZdW5yjy3+oY+D98mfdqZlETs3mmd6jg/uoHxVo78ynD7wfD4g
CQZJVUpCcsHV47cmd52DFXEbahNaAevVDrAWrkpBbzfHcwrXIPJGkh1HpBNMY666wIFtEu0eH8fJ
3iqGWKlh5wnHcWC+pexHC0VZ2Vr8Tnk5tZUdZz43Ux7IOTOxUtZVOsllCzosT4IPAaWWY+A1c3CQ
+MPBZRxUhtyVNbgOE9dtlhrHaMyeTMWEsKxcbT/bajhhcfvPESv1hWKHT6g3R6mItW1zlUzOk5ZY
04a0QulRo3zKiEqv49Q6B711wMmyNspsp9lIsMpcQhFn4lkQU0jdIkU6xxSLL2fhkqpNy+a1EdnT
IO1NyQEjoLte6N8sWFNxYFy6rLjEtuvhAb42mrIhaQ7Rpj/ohuQ7cHcZ7Qka1VhUnG6jRjwGgK1y
YrgjATHaDyNr3DrG4DUkNMuK+0rtbmVDS2a0cZqPFCPmIjRvDhOLNDA+9IYWGyCMIKG/dMBIiQY9
mMhJV6frGIcO1JCdCwhKSZxlqQMzyZpNja5cVtU1nz784MuhrVXhqBzwlyxN3+YpD6iidh7isdlE
TnvzdfFcTMgTUXsG8LSlVmVlKwS6c3kD+7qYynZNVN6DqnuIBT1Qslmmeuw57gTNpacLQVtXnbL1
lfjDqYwn3zD31KkfckZORWjua7xPba4+l/DG6Rw4s+ZiucAlhgJAcc266ekxMNN1XcWUb0ACE1zG
aHGdNZ4nae8FE+V2Ln3Oxk0rNBzP7cfQJzd8fjuG9VuXVc8mI13R7zRkw14Y5jmjwLHRHiF3HfIm
J+PKDmI9mPbeb25dn++cQIUOoFymyOapZxzrgYRkyxsV+XDMKHKHbGMyTpyiF/xH97XrwFDKXwuj
FSweDNRsyv6QUMeYg6LluYRIFxxdn62efqe5hGcfVI2Cd9DgOKJy9qeyr9zmdgbswT1ptArMIufW
j7t7Kg/H5TirB82sIwSZ0V+SfvpKCOOsyCPR7pJDfhhbyDOJgQkzS8ZpWWU4MZGNkKvdYVoaaUAB
x6xe0AyhedAaIfKQP9ybs8ohtZajmgUxW/oDIX84MMwxsDQ0Jdr8SCqBaY/9wE0QbqZZPskdPfEi
RiUsf4graodiBGYbX2icPsSRTDlWjgdtFmXU2ASOwEXbOmOzrrOORxESjhxwu2pDeMsANS5ToeFd
QOwZZtknRv9xUizSDSrFqikHa0kHrMtGjzEixI92ZRl0iCSzgGSNJB0owUgXnUmDAJnGeUJEsNyq
mRBZlCIVHX9JKvqOxPjo0efK0tUFz1FTiUsfzLXh+P9BJE1Ouhy7XMHaz27UyOqjYEbL7NwsdxgP
3y1VIX8OSmgUkY8PGl+/G5z0st8kAv1SM2pzAZ312TBbZUPQjOlB11grHAZcfsnwYnbVk9/PKCcz
AFoE6HNBvs85QPOJ6GhQkbXCOTCSNXc9RzfXyD5LPXvX+oZol2bxPG/akHRIGx0HVT+A29+UjA7W
SJp89lXXDNkpVe70VEGcgKbhQVWM1pmJEDeazP+LKWOHGVA3nD4hOuwKp3Q2+PSCtUbgcJnGwcYM
sLlHo0R7Ej1YcX3yyoH4aaLlTGEi7asRFG9otqt5o5BfVpxu0KZuWomPBL904CXg60iX9iOeCjyy
ThQFbOjwGBncRAuNpgaARgqTvCFQN6J1n/if4nWHUrfTBz6nyvgaXTgM4KUjwmKbr/aFxAAV9Iaz
i4QFEWsOaDFaIdua6VcXV+JC6gDdEg0RV/btfQZ77JtjzKJ1Gr9qIrZ2kNLSpTXzGgobOyzeAxcf
K0Zq+j/kMrCAeBQaOYSyPCrY7Y8prZWrOQQTgCHxfJ25gIASUWTjm+FjlLXKs81OgvuLm8yfuRKJ
ClXBIEOyLQKieI2TPvxwtSYFTg6q1eYHUyY5hc822tK3LlZcHEkI+6/2TLXgxwYmMpMu9JHKJkMq
+a6Os3w5lAMHDUit2yLHPYsfVh6zKUQlnLGCmqZmNAnZG19HIlJmykYao6L6Ptt30XYvhYab3Q/l
ik4aTNwT8VMHE3+AAXPRqAH+7YTkSVQnuDhnqMdAWGoZK0R05Ez70BobXgA+0ZXUybNKVJ2lxAK6
xLv/LWPajA5Cs2Fho6CAcKhJBAFr0So2k2ryxBQeSqlpvPozaQSkJ82npkxZN7iamoQg6BjQYJCl
peEFQcORrCQ8AHOeE5jCuS4hd0hxS/ptCtjlKVV9H+gfeJTh5AQXE+6lO7IAjYa5jbocrB4TCkx2
9/RdAesfEV4GG4IKX1nn5U1Inbl0ZoJkxyzXopkk89WtNjirMuTXBJ2BCYwJoSv9u8EfbgrDOxAf
AOWaNPSaFvs5QOXJc1I5esQcDY9FJH4cZwBMNaNgsq7PThX7tF0P1HTdUQk14SNj5Ng/8oaZZduj
yc8GV6fQbGepDqw3FihY4KDs1ZrxMnuVHWd4Q7QiMJWnBQmmknMXP21hG5ymgNhMnbKRg7NOCuvc
zHwb5gvjc9WNTM0yJfRqKDiRIL0Cp82hYYDQBdlTLt2cIRSOhWyfhcK9Epl0YaQ4XCXFrPjV3cZ3
GErOTHwjGrZlQ3UfWLtopcuS+GaKIbsZ5HTKUmck1WP5e6rzVkYYU45hto+MTDzcAtzn+BpWowUE
iDX4RS/sc6Y7tVcMptzbSW8sfdhBo86ELC2T6Vyog+4ZJYsGvEyi9U5w0Tp87L6cjRcsQEhVjr5s
NfOF+OpZGWxixWZa7F2l2lLrfEHyQhZlEGSU/hPCB+IqvSYEtY9R0x/Swfo0ZvxRWpDSBp7TLUJ4
3IsESpJdwzoZG2A7BVtIOWOU2qC5L2ewUgJxidKHWFnPoYExmqsbLPlizjCmMrCw9mTig7R+uCJM
qjGo1YetUkIfJPgL46aLvkuRfUskJuuIkDnGSalfxhkExffj7msQPgBfO9/z4UXx2NWXYxTfnDi2
16FGrNfMPnQOMl4xxTcrTnKUA/XCSJWHsuICPARXsDWK0r+IGVQVUhTkJs1BzPgqofrtN2tGWhWB
Ag1bljZhLYe1uB32EhLQJWg4f2kl7MxEGajjnMFYxVCkx8gweoywLD+j88aqC27fYGFI4JTCuBB3
BmwtA8aWMPtdolgE0yncgMG8VTy2uxxl02bjz3guqRvLyNAcb9SguXChe7WN9NoXhNS7OU7b6Lm2
saPafkg76hO4h+j5cAA5+3pFy0vt29yIJKK/15L9P2Tb6sVARdlKHRtJG4Tksmk9ZJtv01RKkp/P
6WbxJu5q9+CQVtwpnf1NV5XUXcHy0I+DnrvLQkCFTXzjMDkKlYMNhKVMvdImsI+aL5/8w3wO86vg
mdIlrJ3VXq31NwajpCrMgf7KdhaNunDaCT3AJiG0vUaiAZLKFJ3UTmx+kgL/S8ZgG3/uj2Aqsh1F
xL866lrfGdHiCeNQ8be2g+4jVhBMqu99AVuVY3cJOub/67T/Fbu8qtIj/dOPMxvy/260n6Xm//O/
1zUb1kh5+sw/p+jtf23m//RLH8Hf/8I/MsoA+LF1UzNnCctAGP2/GWVdpbad8LJLKQCr+D+EW6B7
5iz2UmM/t6fPBsr/FG7Nv5kOlnf0XLYkGqbCf0e4/c0tjW3gRxQaaAy4fo1m618vK5dNgaHyYecY
xjqwBs/uh00kgg0nlW1s2+uyHhifKsefvrB/cTX/MD3+ZBD98brEAhhPkAywbWP2wf9kilR0o+x8
n9dNuNgpOsVBIwr4PlqpZaT5Mx4xbLXx+tBLBxF0Oimi3FPjRdSoN9ap2z7DsbypTK1BkHxLmvpd
DP5z1OZPThKgg7IRaHqxSiwVNFP/9OfvXtV/1br/ePf8MKjnhMS1H7DCn969SQP35Lsg1gQycj9F
q8o8aPIKXELG+XqUu7qM1uw00a6TgznCyOcB+Ofv4bf5zo+3YApdt8g7uBZsxl+/wKSt9ED1JS7x
hKUsDHZ9oGzBOTEK/qtSBe2fPy5XognJ0YL/yCBh/uc/fVyjwjk6jKC1w7S5yPqzm+pVgPmr4xNy
BPPM8Htuv/nx4HUGNiCNA2ST7Xod5gWw0MW8ETPcO8fUrn7g7JI4XjNB3+gKRaKiu/7596L+FmPg
i/n1zf5mPW6SJBSI/MqiVb+zYC6KOECY27lwyRcE8MEm2as52YQmbyXAjaOnqDc2efAXv4/6W6PC
H+/DniMVYDEJJMy24J++tMmoxjpLJ2WRWuhFqSOXvmEdUuVYtf6yjYEDIt86Y+bZQbX6i+/gny8O
GLLcWnTVgx/gsfPrazO4x4s1BMqir+h2ysN1lWXWQiDK6ka7t9LolJDokDIk3dveqxZb4zg/DhbJ
Aj2Q70qMvZgK5D9/V3Pm6OeR5PyNGNwxZGE1IDsMqn59VzPbbyRpxwuDzrXhIy/jMVgVmf9qOXhD
J/Ux22LzBRcpdxB87kfktcTB3qdzfM8sxDxFZUqkBPkrSEh2TRhuu262QeTKyjXkezmRRwF/dwyd
YFNEkNlAS3WJ/QgzkMC6jRUdc+RdmrJrQBPxtDoVQPCQ2Su2Z4RAaI5Wu3WrJVdiPt12knByIMNx
GikPZYlbQrjEAeu0/2i7hG0ZW95cCz9EO7z6LreiBsg4tZIXtyXD+eff3j8v1D9/eZA/f/3ySlz6
+mRinzVCAiSV/8hOF8pKkmy70KIQHiXAgU0czn2yf/7Kv0WS/vjZVB5cxCEguv7+yrlutbKr+dly
kZKAiciMqOMaE+AqliW8vCFaxBO12X/+qv9q0WFeKkzD0pl5YqD/9QOnhLpZjziXVrG+hu8TwBoK
Hg0VgwWo8WVA6hr/6l5x5TLK32A8cBgmEtFUXO16jcs4X+IyvNFsgSDrqodIaY+Fnj46CfQXjONj
YPzVbfcvbvlf3vJvt7w1Rg11CqzJBF5XgVWQJ5q8psD6U8pHcG6vVV+hmqcHvOz9X3xfP76PX5+o
Ni/ObT+vNfMq/ev3JdmoJz3WoAUEEfTz8BDN5x17Z/r1SjHHZ75K5EBxZoKwNcL8Lx7o/2LF+eXV
f3tEmCM8d3d+dbsmr29wbSBmd5r9wBT4r9YRPsiffdDfFvgIC8UwtrzURKWyhf820xFmwr9arn53
UMzXPc0chsYCqvKvzm93HHNzXU1LXidPGqKyV6VEtKlIA2hrIfuztOrnWqkPADHmBQj/Un6Lu+4c
Iezm9y1Q8D+/IXjN33Ay8zsCv8xNyL+5NkaAX3/ieAw5CiWY+9suZ5uRoHFjB1Y3ARHpadWwPrX1
N+G3awW3TSefJygaAylCwfSiG1RvkPkyGBUS51QPJ4/ocpu6nzxwKBQbsOXjmZAyIB5CamslBzSz
qN9bExTVqzVcUv3TIh8A3CANNkadwNsC3JT6kF4QO26CAQYw2AW3FXk0w/gACPUa9gZR+AS0nVuu
iBKI/mE06Ul1YhAYnfzyB0c59kEOeL8E/1hF36ZKR+vAxUo5K3mlbxVq9Gg47ylV8T64P7g+LtO1
MlpFfgvbMufbGIU2rRGKB0k0T9XoaqRJuevw3RShpb1QpoJ9iIyzOQ82gGHUCnrKYIxIYUU0mPTZ
teoOw7PKVKI/D33XrJCX2UD0/InSegul9NTJ2Kk9ExEKOpe4eHlQVAeII4zkXOooXTxF2Gn0Yldh
6Lp0UWKuHaxqO7PR77Te8uE8+7RD0G4/Y05PaZFt3YKyaKlml8pGDlQcxvZ1qhueWg9Hmh4X/r2j
0cCdjvQPd82+tK9lPrHddVbCICcOg3gL0PsCEV/ktafCg/VUem8WqRbe0NYW0G7QA+RBtS0gy92d
GhfekKQ6LHcTj5pyT1SnQLAT1L5E1rV3P1UGKyFMtA1CGthIOa5L3Mj16HqVMjz2UQs9x7iVjrWO
AnH0M39L4JG5SFoG62Y+/JP+BjzyGTu3eEAjwVi+ceh3ZlwPFNaRGLUQEuNqP0wcNEY298mCHuis
fwR4c+pUnMmdndubWslmgC4/eY7+GGCMaIy7BgAvs8wxDrcY/6drUxTYiqMbZxZ/hpNk+ipARLAR
BB6aqFia8urbOBsTPs2tDOmqXkRdy2b0Eyw/Ri1aShZCkFDZBfpIhdI+NuWGEUD9MTokkeR9GmHu
EMOu7r4cXAy+gikwunUMzBaqbx7gv6LFgAuO03JZh+1JDcjAJsmT0dxbhdyP+PJo17YPQg32cnI2
Go1Im14br6N+bmBs2ltqBID8P7RWTQ8l00QepPm9hqio0ws3kMPwNIsikWkZ83VQCPBUW5ey3BDn
O9L/Sll1yZiPsIp4wCxDMGtdRZtaLLt3DOqgChkpXTt3S0YZ239kPOO23TbjvWh7ClxOZDU2QzJs
MCUaj7xzphIUQO9hOKQMCYDBtDo4HLZDOSkR3NwLvtn8fipUYAGHAXZsvozf6CLoO3kQuDIWwtmQ
uG0kxczM3vrwyyH6MD5QcuRpfnZOGkJ8BpWyNn2lVkDmBKQbsjJGSGKj2EeJK8TDR2k5+7pSKII5
B77rmeZd7B+K+BSXQHarhxq+MUqPg12isCA5GZ6in/p44yaMYTVuxOCbWfhbSIg44iW9R/zwVJNH
zBIotr0105zQzZiiUsGOcUZLHsU8S80q/D6iWRsJeNmwga8HB49ipFoj+/09YL+Y+clSVPomFPEq
VrWtaMRdPtbvTVCv02upxsQFWJSUlVBPur1raWzrtxkCrY53fELkrbTYMzeW9HzziHtSPxXwt4DH
+t02Uj707nsnyNChJ+afYHjAFyob3LObkciEZExihTu1TRSorAGBjjWMGie/pRN8Qiq8O1ygnzJY
xxj4JWfkWnvU47vU3BCDhQUxVHeEcd1hWFXpk8bQzbaBeDGthBsZv5rTM0Yiq/neaVh8A8y+4mD7
+/oamMEGnbmorhFV2rO9yFCewlIFzwNHxDlxEZvmqXuAhYv785rE53LyV9g+3jAR0LFKfRbeayDv
F98hVxlHG0CBLBAdXUmtOzv/jfocRbBtZkRRpx7JrNGghsSVf68HPFWsEOBnSxp4kXnH8a619zoM
Zlu8J/lTV4SeM77hh9WruVIb/wdGmItLkjjhxI22x8VB6MUqun3V7bTu5Bo7vPSM2VdAMFa4sVd6
VnluswIXmLcEJ9J1NLe5GXDk3aLgzh2y3OtTiWOi4hz5AJ5l8Ew36J/CGsg9yK+Zcc0dLEQPaQa4
+xBuMv1bBtgRI6psnpCEOXP4mRdQffOt/jaFq+l7Ly6pcrKftKm61HI7dQ9RPu0DBcNuP7XGisk8
XGh3xQggeU5LO94MTn4tQGxkB0pfauPaFjGQuIKg4bJ6osJrYdkkaHcYB9xzUd9o5MYkV8QcC2gW
Osav6QxGYEyayWuPmcDl6TFdzTk51B+y7hbag0ffawVXms+Cgt8ecj5PuQ9hUKqQdUudIU3Hes4d
sRVEUxcdg2x/3Ij8ZiXv+jvNbRplC7WnoIFPUwtTiWSoT5ftNvuy64iR9LWnYKjh5w83bl8tWP6A
1k/Dwayg2oByIcjW5eJxIpieML2N3Z1kpofXxOUW3Gbja0HfdsDj49nHJ9JA832VFJgLbe2zuoN5
aHGeJ4W+4T6gbDk91iUQ8sOQW0vsP8xYdvYRkAsPHIcfk59HG9CJ+a+7lq/D33W2giFiEdjXsH1I
GWfrBVe9Gi46RV8o4rtiyIsoXLl3KFQ/s8MZNvbUOf28h4hPPVVOa0cZNTI4g1hVQUyndmkZi7a0
1HPtjwWhK27FUJQfcJ/alzjrnslttWs8PFu1MHlUxTHwVSWY+jvXGdRFokLGrGr9heH+q1s501rV
U+tWuC5z+IDofaSrxrsYTQKPbXAv8iz02omod+MwTwsreBYFkJxn6cguZ26LhasOfLni227uwARU
q9JK+40RE8JIymG4TDQ/rU2C6uu8sqJ9X/jyMRreO0VtL2oH/ja3umFXGI2xMqzgJYr7O/TqZY/5
7zBGouYJOJQPNAVKLH9J+2QM2udswMZorU6g/RkbmIl60Ww8cENoKlSPZR+uitu/SuHK0Kf2qnUk
ojDb0K7gMNRsoz6A05/WDC/L6h7gHRqOZrxafZ3ueoqTKKFwzY2ZaMG19VX72cGXwa3f+h9FwWJZ
NdnJsuW5HSE3MUvYRXF5wVAILE5W7EhrW+zy1LjHT4cBemq7BaKNsjThVDyiPqyHoizvHNUOiIEU
zqpJCoDVHVSk3spDjHtJt0UXC49Z4LMXmagFKQP9RLonWFQJ8GjA4NhefIr4dKgdZysusX867X0t
Zv5UXIYeoQmFham2ljW1uEusRbZnwGRsGrNcVnynogaoGHUR7es0si8DRlkLtw9jKgaZfbejPgdl
Yskw0rwBcySLAIJhUSnCXyY0xJEdZ1acKvpnUzGUpTrQXjLDoCzewEWiyOjSdTb1VBNb0LhmbtZY
0UR5dGuxyakwnWh5vP3R3tVECcFV3iTthYJLvPfhZOiT+FK4qu5Cq4efTbjoZrZ+cyJZnc6O/BdO
2/kubItDYNrfJzCty0xgsWiHeNeMbfudLkZtHWT6S1VjVyhI2yzUeuSPUKLYMBudXwEMQGAElxS5
5cBKBqZK77gzXYSQSRGLyixxqQZJvxpqxp5KlXCcSDh+0oLZAYYiOaVDKodNpALxVfu10tXm3i1N
g7gxOC2lIJ4Z+2wJi7jpLn0jbHrtcMRbMdRAzHLKkqqBbatwi4YlyVU1YPdCudmqcowNZP0bfENC
h0qLq9Dcl6QpJl+zgUIrd1VJt5OQ5RvjbZUkYHrTYjF6E3BBs2e6nPnWWh0TbBklw3OzTm5N52wZ
SH31bXgfEI5Y0Mm2bgPjU5hMxLvOspZSY0bf9Na47CXRIVzJJxonWKkL5C9byvyByDhxsbrHspLh
4cS4CW5bSBZesWkjeSJJ9pQQLTX8H0y3ON71rr5x2vau6egEyaV0j0XnfrR2fReBGo1Gaj6LULIT
tTCBGlxxRJgVHWpOMXd4Rq9ZQsCkT+yjQX9AUtJw05mnvlZJhLho9IpurVybaakAk8lUPvr0tZHn
DFsWKIEz+gOnQyK+ptpmue7IMuUzQDPho7lRt83arj7ETX12uGizQSN4re2o9lgFhVst6mlUDpEz
5C/6SG6xrUAaFs20SiYS5d0U8hhIcx51asbzp8iWRUupAd6+Eyq1h7x/KgMOB73Z7kcR17QgVPwT
hFsUnJkyrVmrIJ9mC3aG7SQlupJMxIdVLKdOZB2q2Dzrg3vBsXOR0n8KI/0cTOpa14YOxN70qZL3
9OKyWbkjHJURSMQioD8vqgjvRHpu42vnSZpm5l0U2e+Zrg6rSVXfKVH4puDV4hrXzj5j/LYahCe0
uYSi4oGW96q5kJwFtn6DBhZw1cuG9hcS/BiaEANWMmHr7dSQmpc+/ZkdafAoMq70JZ4HxVw2cf6o
sSHXOpyorUqeKQ2GlTB9QlahpqJR254/st/W62PPjsa32BsrosrWYchsfKqWQHwOqvoFb+RdAH5e
4Dg40u322vJ1V27F4aSXu6wKbrGrXTULHECWfGDb9gruDtM4A1G7ImWs8H5dbJm8ZiSIaFS/pESm
Ap57bI1lUa+RAeeyvpPuRDwS+mdFeTSYPoAK5+4euFuqR6tONgZ7jjF6IKy6VLTDZOLaKjJO7eqw
NmLlpVBKbtTuRU2bw4S3Xs+2enumpoZhd8SsOztqWekVACoUZ7iFQv0QNRJWlm0B7D2GQ/4aZ/q+
DceW5r6KQtd0FamPPlTOULqruN9N5Lczx9iWCSQTLaf8ReOMP8NFqzVBILJNt8jE0Va9xrH1rcEv
7cCTwGeWe4OwH2kXYKwO2ENl5G1quHBDC37LVNZXRXKOFdUqr+ihMUjTpny2amzB4/RUDhlrsmPr
PvNvbooQrrufeV7vJwXunWJ7+Ciu1rzP5TmrObVNDMvFihNucmc400B+66W86qrkpKD2KzXTybvH
9U4CjV90gbgWfn1I0pbmT6T15hLDyuapvx4ENklqNG9YdY+OJeb41EYWKqe++6Hsd4pw3nICUbQr
BV5miTtBBXk5o4eoIf2yBvYBJL80crBSMfZOYZ9s+mc1Wa8oF984OpZQnrSeqcqTaSGvlbiNF44B
eSkNyr2emBtVbdnDWUD5a6ClPmh/LdDu0royVhT9blFecJwy9OHw+am73JiyOMOVOdE3caejMNnK
Genm3icM0vVA2xk+cooTrX3CZWME9REc2i51em+MSbpThBQ3prrAxbWGa3A08KLhTHsNgTxihXO4
1tzHTKhce9kDIfjHvHEedF37yjrxOOjKWsmaD+L8u36o9p1kv5bdlw11T1NT3yrNpucq7C9292JH
NOHo0aUKaJUoh7egn5dnRAdSJM/MBZa9eVcYOe1daQOmM9hohqLRqAEPhnIrnN6k7kY4UO1N9vEc
P9UPiZ8NJCIi6CPVrhl4hFCVwV2ScESDCUQYwdKaZaTpOQM8zV3DW6QeuMQ5nBWtN8tpqy6nrads
wm5t6mbnpa5/QqB3QMFqJGhLfTX25n1e5ptQMbd5M5ykDkwlon1z6zJYOeUVVZB2V0aYM3v/xfSJ
KAQzRk0nm3kNJRM7tv32jjTT2YiHDSiyy6hI0jg8l5kYWitRadUpsl8bPbqWMS621ORHk0sDe/jS
CYYT9x4PVOyLRiehj2mEo00kQSfyD3BCDqVxit3AM6q7abQ2Mea0IY6PfiNPU+i/FRN2Ur1Kl/R7
PMTxEx+cPEnJJWuUL9L3MWlZI3KUtXaKaSYuhPdFibjQJDxG6ISjI/vedx9QBo6TYlxQZasl0dD9
kFI0UpntXdQjKrRl1lHZ7bbbyFffByHfaG3SKZNJSBw2zl0UYMUZmnNjYiu1yHBnyffGxz4d6/29
nfiEAIJvhhEIbhoKIujBqXxsK0Lt0V6pLhsc99B347gIoHcP9+RxdsOn2Vz84CIH9RPn+p6vIA+3
pVJfq+7zP9g7s97GsS1L/5VCv/QTDR7OBKoLuJplWfIYdtgvhKfgPM/89f0d2xEZjswMZJQL6Ojq
1kPg3pQtSxR5ePbea31LtIvYOue+kPgXOghtt96wFPvZHr8jKY8efKVZRoOJJrJgq8u0/lCSHjqa
fGVU/xNtSKer1nqVX9VnQU+Hdkku1UpzT9rxoRmRQm9S+6p2VyhNQ6grJaXw69zjl9yEfwtjfGcV
vPrvRnUEyPjdCOFPMpWrStIhgbT/K2nyf/vXU+g/vyc8vvz+N8IjHkINJKOjWaohLYRvGhX1SAfw
CL+ef8WLTuOrt9A+Ul0TAADTEd1kTMeb+UOiwjYQX6FqCYBjpEf+ikTFNOTw6PuJj7BMR/C3bGGy
O1J/lFsQCcalSTXNTMM5EZXUveYlmi8lCHZ6058HtsnNnPirq7EMQdBGDHJjJ75RyJ43WyYlbnFT
meOLg2dcFGmUHkZm/6cucNOLShDKAlbVuqiy6b53YnMjiPnGledc52NSHoQKL6n1k44Cmbi2qey7
c7Stj+TiiU2X6zQUKzHvIm5lIRPAReygTnUmessoEIpcDzd5n5/rMOoB81rlJz80zS3tPcioPUFy
OqOAwpnOs+CQFmawGk1900+bWhc5ajrXWnr5cBd1NFhNJto6yKplCR57G8SWjp0hvSYABb5Ijq0u
b3Vz6RmRmFuldWegL4K7EEyLJin3DRBnlHrqWTjgVMstPZ2Pk/6YKG6+b4gWQ9qcrRtBD1qvjWyN
sS2gG5r4D3TBH4tQMy/9UIdzGLP0Ei9JHQ4WcKernUa4IsUmLNmLkL2DRQX/iTe/dDtlfJy8kVw7
z46TUzFlJmoLClm21cQJVIF3wGKXwBhsMwK3w2A2TPyEm582bbxWJOgH10b9uRgVax71kLt6A5Kx
H0/5slSnflfpZX6CHJemTT9gAjUVCjcwSOngiVVm6jYW1Mg9ECWfHtsFtMBYLl9qt/NGq0TarDMq
gNhxO8rAql4YyGkzCZuGCRStzbAX88jDeG+q1L1RVDIsM8DP1BlKYyiE1lb49mWI1vOABQcHWyqS
Y9fOaCZPo/pJJcFoZw9Ft07bLj3PmvHEx3xIVAHZ34pFuZW2uAyA4n2BMENACaf+So1K2EVtEYi9
2lTjpYviu0f4sGgGwCt+7Vlf+qKZln4s3TwBHLtmAMRks7XWW5OivtEua28nLCXac6wwoL+0LVxp
QsEsu9M1tdgT6v5JobiftalNzGastlAM4oItt8jd47QpkFoHgr1AELfEbUY+vougH4gavimUhhpu
nDrrvmo6zkHbx2XVop4PyC/nnMBvfNzpWtQAX6WPOIn04AAq21oCQZQXE1hPbUkOM0CMhbAaciGr
qjmJbfdRK9N8lbu52Fk5ZDI/PG0DVEY9ecRBBx2P7riQIKZkEdCcO/bgOx93IywTL8C1CWMGtoM7
JYQSVlsEoclZWmO68xUrv2P7EJIv3farsPDGJ4tkjeOhMfF+1PVSbaKnoI2mdZNSPbexsIBTxLu4
zqcTo5lAvbDP3NI3gRdLFhnbtxgpRBeNn73MwRGTtrE3r+oiWyQA2Gn92y7740wclwTsbWPal/A6
nOq0nso6XKQBshO6BAHHyjZgyOXwwNuhIgoa/RWQf6yBvsV+Dck+grw0jtI9QMjpS8ulclUTW4am
zE+xl4TBcJsRuEUjwM2XXks/kC+pAIrjDfPWn/yFivP5dggasRnaVoMLNijHBdnXyzzHegpwLqIn
RoTdsRIDgBqKwjsrtPITw2KA8r5i6Oy0W4sTOZRepQSRtUXL7Qte2vLJ92P1tBnspJypZuQ9qJZX
nJkxLZYTF1cULsgWCBw1tzscW3EwkJRBIgkcwpa95wR6uqRX+MUtQ0122iE15KMS3phOMc257iMy
BzHGbPXWUs8i+EmHVpgYaiM7HU6bWnrlDI8d4wKoHv310LXI9k2TqqY3HTk3gQ+gOyyg1AZhiVkb
JnoLr3UMLwI6Acdq59E50zHtnPbgvOZOIMed3QQtkK+0LGZ1Hm+EFhA7H9XKAXcF8wGvqOw1fVR9
VndVcJoqAm2z1tuyrIs3qp2px6xcNiOqKFmozO+qumkgXGrbCOvcSVum3rM1AH2jfh+KWYIgkL6J
anCMNL851jJysoPcje+9ApODkyfYY1oougYOt7tWqNoMYB8xl46Gspg+EVzGOFz0WuSt68L21zUm
N2a2Xi62ajhwVH2d/W/vTljFkDI9ou8b13odic9ezAI6J0aknbtuRlie4WvZLjOGgClI0gYbAkSM
z3XLhpyVF62c6gVLO2lstpQsgDSSxvpWhIm4ts0hnpvMa9I8hHFfUpgatk/kTNwUxjYyNP+axva8
zI3wRK1ogrG2sCjktTKvsZTSR6E8zdQsp+QbL2yNIDASOhKceoYaWs9mHK0dbjXcEYVzFdIY27Uj
LSg2y+d4OPaRBxIrBo85KmQJd0YLja6N2PzamYD3pwOxwPNGt7AdR8iTbXXO+Eks1Dak/WyrwV0U
o1asLdrpXYDpUR3IiQodxP8J+MeTMWEuOGhZf+3bGQmm4XCviBG8/2CKSxwVyYVdyXTzbtLR23hx
vVJwyi/4dNzRsDn4pUPXp+M2GxIprydQa0qWgJMqt+itMRDs9SJY0Yzpdtk0PBhj36IdjxhCKDgm
Qiyack1dxSPNlFBMy77gLiuqJEOTXkaLtEbzn7blnrTrE2Afw6xsK+0410YYTkyn8Gg10u7ee0vo
wcS+GDgeNdC353WQbrqxa0+Iy8JU3eY7mnd3Xm49iSa4myhFDLCqGzEG1bVBsMy5MVoXKfrJx0DF
K+cZjTJP8fXvW7tb4coC26K0/t6y3PRyMv3wuPSZbIqJnN0aRhUOpupg6qJeaQ6tz869B3VMguVE
OzU1e+LmfOezWQE3ilv1PplY4UGoJCkQ38KBT0h8xaWicAuN4rTbmpGinqa2Xm/8XnFWgej9fWFx
ryHkYp1UzIWKRIOnOobnhloBdeNXb+rxxBtC7X6k0b7AMZNhfxxAKzfOhSqisyFLtCVYLNQQL/vt
X6pNPlJ1vCtf/i8inZguGve/55z866Fqpyn8vhh5+Y23UsQ4sh3LRnAlUDdQX3wrRfQjTHUCgq6F
aJ0zBoXb11pEO0INRY2i6wjgkL3y97/WIuLIwn/If0WrjWZK/aVaBMHz+1pEE0gg8YMBW9E1Shxb
CuG+k/X2jLJzxW4MeCGkhcRWfvHKV0u3ftEYZ84UuaswrfU1wDxY03Y1bG3217Mux5k1S/VIXNHX
gDIvkzzKzG/I3Zxa6gssaCKqcUE6BjqUVM6ju/oh0Bl55ZJRxG7dX5GWnS08bilLR1RMit2oXPc4
hGeOiaS57fPbmnxJQL0eU/qEKY2t9Ys+jfe8r/noKuqatr0HKs86eO2wjYgqnEGjeAKvVxwS4a+n
rA63dVE4qwnH8nFT1WBUcu1CALlY2z7BGTYm1IVi19V6ignoMbw+Wij5OfLdrTYV/ZxErWmeTJIS
GuOYJC2cf4pmn2JLrQzEo/AhFMnbM27KGg6fklY78i1WOvudrjAvwMgy1+IQzltTnFGKzbTB1xZR
yXJcGHW3VmCRLLVCEfj+kqugcNTt4DAf0YuVyvw9iodPIMoIYVIk7JYIVWnt8xddrt41TAO47WKL
MrWW9gh3okaU/tLHhQwI2ZmjHQnO1NpkIuaBANXS8bwX2EuDYRqXTgH4AB+OSXskKK7joEU6IwWC
jRo8jYZ1V0XuvgO665BEbL74JpoUfUc8LRnxXJl6wYwGQ/iS+iYhQjm9bElhXnjduMtIrpmFGNdn
WdpDPA4AlGZ54Zx2WVie+l5Jb7jRu2HRK8Pt6CvTllht3EsqSgxC2J7qzHdPLFN5pvvzrIMmGHOs
Qk6tcd7Y3VlQNNUcn5+5hp4T0VDXmnWQqDcaAcTHZpV+IRol33gD2NA0UnJSmKKrAkp6pfiPgRl+
0cjpMLXsc2M1RJeGGxJUjtmNBPMBQmhiqrtEDw9VN561fUmL3iIbQK0CrM78xOA98W0qUFYhmURM
gq5Vu1KWTmYfY+iDroXPq1xDnfNOhjZqnumRdxdtlTuHIocUrzPkJjQ0OjAwj4jtHpV1jMeYAaur
nGWNxTfY1/WWOKJyNiY7FWP8JqjxEIOsUGgYh8e+HtyRawCev3PqbZeaG6vqDlXhHDqnJB02t+4T
zewPSpTY68FqEhfM2sRGPE5B2iOBig927B/ilsuh0E9EC9saWDjyeatiSjqW4jSw6gAtuq2BsVUf
kpIO2ziN9mPewynRuowxjFIlZ55HJT6bDInwjVXuf0zOwuNc4vwqvtxr11TuY4C23NehboSWEa3o
I5TrUBPloujYVPZ0G1zVoLeoDP3Mj3SgtVH8pdG6YFeY09LiFNoAVrmqA2JtIOE+qQB+TkuEz4id
2HOORnZLLVutDU9ZauFxaowblcA/WEVYZyd1WFcWc4GqrsGU62W4LV9C+nTrkbYBRn+jaeqLRob5
sc0PDprqUc8PrrKGObPv2+AUV/J5bfM2cx3tdhHIgMCJTHLP7LUzX2ei6zsECWqZTTZpA35bhgzm
ghKyl7mDVV6yfSaKiMusB5XKKJwwGhjOFNysaDK8UMYYel17gEvsHFwZcTgqJPtME3wefOwt6wW/
2qXVl0j3mwX8wGzVycDEOtI/ewQDztOkIyRdxipWOth0QyCoCtTgzBXFAgnmjVP16sKGJo1NcK86
zKRbGdhITgjRjYbN5qUl76CXETVeJ27w1yKDAyw5hapc+vxkjZj+QoWCu5ya8pJ9FmhYj319L+go
D9jTV/UQqzNbK5nLDPlz4Kj2TGfAu2Xigo626EnBkcGGAXRmps/5Ti0QRsCJuy1Dm3hpnd68G09P
ztR/0kZCQl5MnDVKhYXnVvbGCSI6ByrvHKHg3CXU4LhU9HPDxNObG267pktUrkYDZUJdCiQ0OT0k
mFQXsdE3p5RZjGXI1D7PTJDVZWFeOY2xKx3A0X3oHZPMOCK9PO2ddaBjojdCzr5meh486pnUyXZh
GeaQSdUvbAqbG4VEjnlfFv1zXkUIFBootpmdPQjPEQviDWKMzdZkfKqUXt+OPVIQlCdJPW+cTpQz
hTnfzI5gE4Bd5hRys8csMK0bS0GPyjTdXjP/qbmMp2wjFOtWTbjuMcpeZaTT0IEBgBHUKASLUUf/
qrGv1ib2lVpVWDCB9K2ku28a5jxI7YB+Igw5Lkr/DBhMdFwhKm3NQlvSxT8LTKIhRwedQzD29qbG
6jXnqyfEY2Tzb5RhCy5iXlUpK4cD/WYEoABRs7xMDfa0Y8BtLXWjae+L4TjurXiFSDfaGFpK8Kdb
BOc+zMFtTY7OvI+DU0sRwybmBNnQHoJNXwEVeDkLw7jaU3jWGyIF+rmwyvRiiK3Pro7lzcTEzJlG
Q0Rphk9a2yw9DRnN2xlCBlkbu+OBWMfrODQueHPJikSvC4DfwSJolcMwpbOgGcLNFBjFNoL2wVgi
valjeGyVKMdFRI/tM2+lY3E24msRV8pWRguytZex9d6963Kb9iA/zTovSRfMK6aFRZjcKamQlEK1
T7IG0p9jNQdIhearYg7rEs3nTxe9W3W04YA3JnabwviSXSRYvCeExd8F7tCtVMcnIhmLPdSi/mFE
5TtruPfC8+WuTZ4fiPYcxQRG/JsgC0/warOTgLt81zqWcjGKsD2lamCW7EgGoqC+52zA1yynGP28
qdK7yC5StlsEboDMv0o9rgOBhnoN1Cug7RqfE0VB6Zb6/nOeZieTdJxHjDTxGKLzUa6J0rRmEHH9
UzvyxSofRm0defE1WWCcyaA/IHN0+S6kzcSYqm9Xft0PJ702lBvCO/Vjp1JV9GwZZbZgQDzVHddr
W3cbr+nCxUQMyMFBMLnyXVhPJup7BMQobfrWu099PHUvIp+pDegwWHp3loPZWei9G0CA5kbUN8Xc
H4r0xDLQgSW69jkBtQfHJ7lq4tbcC43rZIzz206Np7VPc/GAmkZfKxEvWKjmXRjkJS7xKl9GMm6x
UcnsYzmDKQCAcmcncXE1as3D4AK//k/UUv9vznkMTHM/K6c+pQ8/UCP111/55j/WLJ1AJJfXETiQ
KZveZjuCqkk+YRE4Y9jMf/4oqPQjS1hYS7F9WvyONMd8LahkGBguC55TNaLAfi0jGRPpjwUV3RvL
doTFmzZdJuLvC6q0dEwEJKZMo+Da1cnoPhkMwdYt5aLIcW9+CiEPnVp1dpt3rbHsLTYBdPjoASbm
swOa+URtkeQhLabtOAUCdYSTrc2CDbAfeNcd3aAtOVr7F5Na6+MXbBmbb0LmyWsXdN4mMulSQbAH
IGy1BO1VTCtHHx6u1U3jbWIrw9zWJgSCIFCA15KXGXa0g4Ow9bdOD2NY8aJTPUF1Rc5lHCrps4Lk
h/GKdZf6nUw10HDF4hBHOd+MN6NKfilUdG1Vj0mz9Zmy0KdGnNfX9KnTwtPYTrOCNGGkI+9PrqqY
Dzv6BPn4XuhtTJKeffT9xS7L1C9twuDHipks+GLaG2VzCi/9C8TunkrID+c6yriF7iCL1ANMiWPT
UYdpk1EfLGoHozMvEMlgMCAJsCrzUwhN5mVYBISPlZk9bHyB4or4Kohv3HWvPC3jXYw6HPWo1fYA
v7N1aEkxAoGA6iS+aBV1bK1UxFMTGlhGjTmvpNs29MuOFZJ1JC/Lhh4lEq9WJg+qSkFLmHa/V+aP
0xTvFE/vZ57MK3RkciGyLL6XMNwnhr4IZLohgBewFKgIsfeM9zkNt53KVsMBZ7QuZT6ir0LCQL6J
GSmQ+g9iFIm1SDYTpPFV8xKyaNrkLQqZvOjJDEa/6j/XOTtMQid6VPQkNQqZ2agY5FzEsU315VjN
biLakXn3Ph+GC0JbZxQJJxHxjz5OqhUZcdYCn8eFX5lbLSBYyfAzQa0nuY24Rm3SJFsZK1mgOlM7
hLwycDIkedJ3azYyST0z1HHvZxbbhJ7+VpyflVFrLnoZXtlXGrKxITilGb+p2uyYgdgmzu2nWgZf
pjIC02YWi+KhPibi4rTWyMgUWHTIbYPAYoA/wqcjwzRhb7a7gqOwyLuK+Y+DsUL2FuZtQRJnXnXO
mpDf7phB0+eMnftSKPFpLhM8OdXqQ2l55nawAyTtNjt3aF45WJmuXse04leGjs84VRBupzIgdOzj
FGE/RjGAUdjPwC/JKFHIRw80LeC7aMmjL5O4EOn72ybNv5iRhhVYppL6sa8h6y5OQplYaqEYwqPg
zVOZZuoRa4rYp5+nMulUHdnnslNiXkMKalT4T1qgk4sKcnRXy6xUVfZaDJmfWqskqcJ+vfZktqof
InHzpVcXEzAIIpMM1hRS16yVuayxoRCQ2uKdIdEVkVdZrZipRVtPJrp6fr9pZcZrNdV8RGJfK5n/
asgk2FBmwnpdQcCQzIl1NaaDY4UCmZHyRnWzfUmorCrTZWuB8eplZ9gOWENdmFEZYbSVTKVtIc30
EVs/La4eoEN5M2GSNKobe4KhN5bMtm2alMmk2T67BuZoNDnDkoVpgwH+Hinexi+QBIVNcptrhOai
zWQDr51ZcsSpTSTrxjJjt5dpuwGQ9NsK0d82AvgVyTxeaN7iOvDrbWYNq9ploq6F3eUIfQYblQER
0xqw//XsrmFvjrNK5v46MgFYF4hdOgpAwyUdOA9jplwOp2BBdHCfoP1NYdMvWpkrTJDHZ4+gYUMm
DlthcBt6CgkHhBS3MpXYr8knDg2SilOfzGJPJaQYeiztcBK+ZsiMtbnqWRfQ6aKDj+wL80rdzR0X
75sqU5Eb09gKmZOstIj4UiNdhB0ZyqMVVpyyCiwembDsN/0ngu0ujIrIe6BHZMRaFWrhtP9sBv06
cfKUCgPi3UvaOMa+u9oV5Phwa1FlwnNH1HOGTBfq50ilujEMdd3KTGgN5T/azpTEMWJ0yjDbtTT+
tkxWdOyqHJZkSP2NSeoOQ/WVV2fVLnwJ4yHxZjYkSGydNLn0B5qHRojzUA8bMfe66JDmGWV6R/Qg
7w2UnUHqj5bgNQhtf9kk/RkdLswUpcHCgNDX6k0EoQ0cvFYTzyY8EGTHeLsMCUkoeSM47OMIBvHg
P4G8uO3tnPwc5GqMfcVwHsF3wrvFuEKDt0kAXrjTgL6v3dK805jjHmj2WpjD+mI2Ob7E80U4yWQQ
kuam4WpUsmqZ0N9amB0bxYyohq1wynZFxMADdo1oFvRkb8XDOG9V9YbIpPh4EqQtWegsDplMYMJ0
n6zH0bpC3nqWF7heh9F4hhwZ7Zugu9QJbyqIjSH2UNwCCKw2o2PfG4QO0DKr9v1ASyFtI/U0tlBS
0Yfw1mqf6dzJdWVuy6go7mAss6nDwKiZiBZvwdVZHjYeDIBN7aXLyCgv2jim62pzXhkpMyK7mg52
MsRbbxIP+mQTEhObj6V8+2Mr7om2vW0NdMY2S3A12P3WzeIABwene1mVGB2VqN+TTJnMGAETda1W
W1A+1qkvqpPAwtsaCvhw0wQojOEIyzgX0sxGh7NqW+5YMTx+lm3jpIYUsy8CSqFCxnGVAzfjdJDS
bFyCos52+GD1BX3PfFv0qC9bRl/HWd6jlk+6Z9rM5R7iFw2ZWAtWZAHPgYjt/QY2m62KdE6A5Ixo
AEZ6KuJWKLVGpj2l2EIXaOpI5qrqq9qhiTsxCcubUNJU64cyxMNXJ7d2U+0Gc7hpyngfkVDW03tz
YhFgD/E+T+SXNax4My54eVcCOVq2/bjUG4/U6R5yQ0T0KlutpNoxcg3Zb9ntso/SRzJBjJVuDARK
KPW2LI1pMRRtS1PhS+ywu0Hnr237kp5jhVB64bM2IezAh5KFpKl6oZRCPpU0haUCsJ47+GaqwgSs
lqonDdiHEm1dN1Er0SDehU1/5bEBuC6z9Nae0BvDMc/XlEu4PjvtwlPRa9cWC3ah99xezbZ2r4PY
fG4dOtSJNTqXCW3AWdV70bad1GRbKH13rGsdUNUCbEPS57tXi0ui6UvC7dm2cMFxh9FOzUS7wYSO
MMLsz6sKjBzAalw0ckg2FQTVBbHebaskfIwZktd9Z56gjAou+6ltd4FDthyNkCXB9A9+Y27djlDT
xElXbhwiL/ShMnZJ58ke8yklvbpkIJpsxqR6kIkwHHjubm0+HjcKi6IozLt0wgEGHizAL6I9a2VB
JHp7qWdmiaOO/VDl+Z9Re1z6kgmhoL+ljuyWQYS9y+8CaF4dSl3SKnFzKqm3S1m+Fm2pjPT9U9Lp
R4Vupffkqsi8X65wjFawh7uDYLAxV4WzIR3RWHrKdArz4sQzIO7yTSZgAhfkdF3ajeC+5FKDmsaa
rxZ9Im21xM4+tQyT5jqmpJmWo6StwQNtPVH1iwmt6VJPNG6RYOKBMptzLc6sZaGow0YzzOeqlFE6
QP64CrKQutt7iprxHuFBj5cBT0ehy/IXCOvMam1rVZigDRWTTfP/HyX+ExgXvVeDCeDfDxP3qEnq
d8LGt195q37NI7BbBogklV2rw3Pfql/9CFkjuQkEKhNaIOvOP6aJKosbNTG5Gc77WSK8JYJahWHI
+aP5K7JGauwfK1/LhIAlbLafJGVyNr2vfOMiHH1B4NvMsJHW4pS7xoZXHBjNPzjt5J6M6Jloy9E5
whiCz0nIisZCrKixdR7oQ2/JYsCqaoX67KUDRdSoekKe/J1iQ2qcPDLWTAPJyhixIbXljaVssiV8
em82sjdkzOQYK9PwS5wbNVJhmxdigJ9v6DjScyV9GORyBUFRejRops1HrP4XDpE2hxYlATZ7LrI6
Acc6Dgj/h4aAohyrrFWynXBMEztByPSm8/tFO/oLJy0xa+CWH+AQn+WwxPmcbAijUgcLjuRhgyGE
MYz9HCdlQGfYONTc+WNjEGejFxpbtWYHUttMA6tKYR9fYs1RRLZ2+uIx7SDzczfD4R+VuOw0N7nJ
SdJUXUKXI10/Lh26u93QyQCzGu4Apu5l0knvI+mFfR4AUmZppSQcFqgPmKEW+q1hhRtVCR9zBT9m
E8Ma1zqsN6bKcpXpBrYPI/3UVBJT5uSfgF/eTm531bXuVZyxWXO6mH1IU/F2QS4wI6oWjGMkCiHY
23bCEaFzixlIRg5lC4xbO30MP7tTcYyUZJ6jy6u6iGRRKqhZVanpeTiiPWxQLc05LZAOXVpnpEVC
KFZoX0PkAYPeFSdaK+6qdLwUZXWjJgZqriK4SwOXyYjKAQwysbAd/6QAjDEr0IQvEhxTe2Trmypk
8DGylB97qejP9DCLF6oosUvG+QGaFSaoEuG86Bu4B2NF3LRAOpGodr3lK7uEHVdcTXTpifcCcKOY
6boWxqIZg2bNZXXrKrjqaHheJUObbFq7uS9z1cHJNAqijKu9mtw2tEqIiFiWlfOY9IL+jrlk2nhn
YTMwPRRVmnbda+oc2Da0DxlK1XMSNK2rnlWl8jnT0moVNqpJ2hWy+KsikjOYbLR2RtF2D2nZkyub
tgVG+4ARVkIzqD7rGgfbTKaZa+bUFdm5zZktJ6eDnKE2Dsx0hqqW7z7HneaccO94qstCMLhO07k+
Wd0277vbAHvWwshNYMsRCO3TCGjlaSDnuFFXI2ORs92KJGrEsP3OESrSTzs6RhJ2GBqS30yRqUvk
/jbu1fDKazzSI8mD2onAZ5Bc+UXqML9y92Vm3LWMm8FMo8Z32NoyUM6vU1pY+PHJPQzlpBqFYL6C
hn0Oow4JJ2HQCy764KyVM24/G85bOfX25Pzb0lp8huBH25fZOEPyPjcRD8q5uUcAFxMPZukxQ3WS
WdaCITvZws+hnLpDLGFrZFJCtTSDXfaT9Mll+z+yBVoE7UYlOwyBZIM7gcG+wYA/Z9DvU+hUcvJv
GDe+Yy5yEbLNdLZq3J+T6EvMvYbvMpUKAvK/Jg4xqoIMecHknpkvagMZ32nrCcaDDH6arvXq1jRi
cv8S9WIY5UYv8sZjpwmdVUdk+TZF2BCSnnjgfzzhCnSh+pJ6YluHPiK9mPGlipc7mvPDewfBBPt6
lBNSQ1FJNYUWsPMzaWJ1UmkRSc0Fi6mxTDMKyZpJG7NHtBmFVGmEUq+RItwYa8yDuPVaWjuoOjRF
hkBKpUfIDnmjmHQkBqkD8RJdvepfxCGO1IkYI3m4NB+J4LJpvfO23BXje+OMVLut0pq7CMmJltMt
GF+67BSzD45svBvTYO6UZPj0spbbCddpHSNqj/1gMwn+nOZE7PxoFHn2Swqw+8Q5G+JnprVTuXRO
8oSMxcGmrs+j5nNIMu3KwUXS2NlzhEYxH4j+ZDYLQYqNpaZbeGEC/CyqThPH6s4nPLdMqLt2mSP5
lHPzcQk4GxCG6edrdvn3Va7f0nOgkhhg4Ftddxn6Yb1C80xdEub5yQuBOImYtU61XuxJIusQhLfe
ytKdYG6O0NsHm7tgYBl3ScMb9Sc2XraHDrFWUGkbCsMY6AHpnhLrsmbOvzFLotTNul4TLorNtwaM
rtOX0CKoXK5+nbasiOCJl5kDYUxUvsbY0b1VavWC8wr6h22faeF0QCFYn2RJ46yQBMJXb7qIb9d4
HFP3BF71sg2Z2Siuem0nE1jDkB0/G4JnAU4Fzm1zjk8KCruSCBAPMd9/hGMMv8UqJJZng5sI9o+X
BvO2qcDEW5bMCYZhQbHZAZ1fFD21pwYxb5805BaRPLtIixLPJye8otARaTgYWD0xiKNz7T+hPQjZ
XjcxAIyWNlOlxih7XD5qMeJGtBRF7lSjRWUUgsyf8DRpO4anDf0/ZvjrzmT8kwzc+gOM11QKggvQ
9q4LgkVmtMzDRaUwaU4EVycm72gbmRMBQ9GgHTIU71ybVCpFUu2TNP/U9tVTS/+4sNrwFTr230Zf
9/ZBpDNn+bLZPW+fMa8/kz7Q1P/x78j7GBPKZ9nsZM0VuhoSS8df/aGfv9AbufZqLCDX3j+lIf3H
uqnCx+ad/s780y775T29vJefvURyz1tun3ht3T1ScckAAAARKB+4eJI889+eFtaRDurVVAkJe318
XwD97CD8/PO9Hs2f/8zPPoD0SDXj9ul//Q+0hfI9vys1fvUgGOYRUFjLVnFSvDyoKr47CO4R4DZm
cK75+qwUN/L3vjtP/u5M+PkH/K87CK7De5eixw8dBt2GUQykjj3+u88vjCNB1Ckyzf9Dn/sxbzOM
MxfPVDHZ9xeAkIXhP/nMP7zCH+e/oR+ZmgmxUipN5QNg5XdfvdCOkI7ywKL78uDp3+urNzQha91/
chB+WEe+OwjmEdouDoOQoYM83i8C9pGO6dDmn9dn36633+j8x2XzY7vhl9cA9YjPB6NbQru/PwOM
I4fmPy7L3+6rl92HDy994ghGJoh9iORfF/jvP73G2sfdAYjs73biU6jr/wUnPt0cLiBe7OXBcvL9
p0dqYZi0n4zf77sHb/rhU95g7dMd2EN/3Nzff3rVECqOy9/ufqdzxn50zVOPJOPbhRX7uqq9X/PY
+CAClKz71z/0Gy128maP+ufjn5+0Vy7sr9f9+1OfbSEabSFYWV8fr6b13+gwaHLT+vGDII0nukUo
w19d/+Q5yKgHjsK3p3+vuz8irD+lE//ync844hCw/SXW4vXxbhF0aLg7uvoCfv+9PrwGRvYf7v9+
tvWhkQ8QAXPQy4O17rs10D5yWRw19pm/69ZHUzXr9e70Q2H6C0Ugm2DdAIzNHPqvzgChM41BeURU
9Lenf68zQcc7xrbtY5tg/ciQtwNmO98+5XdnghBHAr4QHMXf9iD8heT0l9cC7QjNr8Vt/30JTB1E
44u7rvnb7QP/Kvjnlz+2RZmHC1F3UMjKx/tVgAtABbRCrM/rhvM3ugvylv/Ek/lPfHqmqUiJ7R/2
QOKI9HmHaJXf7kv/s1f1lz+0dgSYnxpCiqLl4/3+h6/ckauhTrjSy+O3qwD+asb+ywcBm61DhBtN
hG+f8vs1jwIBgI+O0Ptlcf1H5/0/+KFvXVTUP8nTS/80fK7/qoP6dz/wtbH25+ffuoYvrUG6Q+9+
ULZTX//2a/9Q/v//eLc1eGnqfffk1ybfy995+/W3D/jnP/3ub339VF//4yZ8ru6rx2B8eWJ8e5uv
0WR/a63+e63Ft1vdz153dl+HqIhoVX/fNHstnv74kH9qMP+j157fJ/c/OhjYP7BwfvyV0+I+e5/N
9trg+egrL1MOx72CNv7ez94dE+53spz+6B/4xxlzH/xiT+jft+nX9/tyrr/2gj76AU5Cv/3BlvJW
Ynz4lfP04b56Gt+96dfe/Udfei+vq+f6+1d+2xV/9JXPwucndLnvhi5vVcdHX/pfxY/5g28F7Udf
+KqtH++zd8f5bXv84Vf+Z2i6D57bf2+M+uALy+THJv/+LHlrIX70uPy9mO2j7/g+SZ7/7el//iuv
3y/hb03/j77xy/CRIJrvj8i3QdKHX5prPfxhEf/WuPr5i//V/fXbtO3Pd92vU7S/+rX3Wwr5E4/J
8331H/8bAAD//w==</cx:binary>
              </cx:geoCache>
            </cx:geography>
          </cx:layoutPr>
          <cx:valueColors>
            <cx:minColor>
              <a:schemeClr val="accent1">
                <a:lumMod val="20000"/>
                <a:lumOff val="80000"/>
              </a:schemeClr>
            </cx:minColor>
            <cx:maxColor>
              <a:schemeClr val="accent1">
                <a:lumMod val="50000"/>
              </a:schemeClr>
            </cx:maxColor>
          </cx:valueColors>
        </cx:series>
      </cx:plotAreaRegion>
    </cx:plotArea>
    <cx:legend pos="r" align="min" overlay="1">
      <cx:txPr>
        <a:bodyPr vertOverflow="overflow" horzOverflow="overflow" wrap="square" lIns="0" tIns="0" rIns="0" bIns="0"/>
        <a:lstStyle/>
        <a:p>
          <a:pPr algn="ctr" rtl="0">
            <a:defRPr sz="900" b="0" i="0">
              <a:solidFill>
                <a:srgbClr val="595959"/>
              </a:solidFill>
              <a:latin typeface="Barlow" panose="00000500000000000000" pitchFamily="2" charset="0"/>
              <a:ea typeface="Barlow" panose="00000500000000000000" pitchFamily="2" charset="0"/>
              <a:cs typeface="Barlow" panose="00000500000000000000" pitchFamily="2" charset="0"/>
            </a:defRPr>
          </a:pPr>
          <a:endParaRPr lang="it-IT">
            <a:latin typeface="Barlow" panose="00000500000000000000" pitchFamily="2" charset="0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REGIONALE_frutta!$A$5:$A$24</cx:f>
        <cx:nf>REGIONALE_frutta!$A$4</cx:nf>
        <cx:lvl ptCount="20" name="Territorio">
          <cx:pt idx="0">Sicilia</cx:pt>
          <cx:pt idx="1">Campania</cx:pt>
          <cx:pt idx="2">Puglia</cx:pt>
          <cx:pt idx="3">Calabria</cx:pt>
          <cx:pt idx="4">Piemonte</cx:pt>
          <cx:pt idx="5">Emilia-Romagna</cx:pt>
          <cx:pt idx="6">Lazio</cx:pt>
          <cx:pt idx="7">Trentino Alto Adige</cx:pt>
          <cx:pt idx="8">Veneto</cx:pt>
          <cx:pt idx="9">Basilicata</cx:pt>
          <cx:pt idx="10">Sardegna</cx:pt>
          <cx:pt idx="11">Toscana</cx:pt>
          <cx:pt idx="12">Lombardia</cx:pt>
          <cx:pt idx="13">Abruzzo</cx:pt>
          <cx:pt idx="14">Marche</cx:pt>
          <cx:pt idx="15">Umbria</cx:pt>
          <cx:pt idx="16">Friuli-Venezia Giulia</cx:pt>
          <cx:pt idx="17">Molise</cx:pt>
          <cx:pt idx="18">Liguria</cx:pt>
          <cx:pt idx="19">Valle d'Aosta</cx:pt>
        </cx:lvl>
      </cx:strDim>
      <cx:numDim type="colorVal">
        <cx:f>REGIONALE_frutta!$E$5:$E$24</cx:f>
        <cx:nf>REGIONALE_frutta!$E$4</cx:nf>
        <cx:lvl ptCount="20" formatCode="# ##0" name="2023">
          <cx:pt idx="0">161228</cx:pt>
          <cx:pt idx="1">78249</cx:pt>
          <cx:pt idx="2">58279</cx:pt>
          <cx:pt idx="3">53729</cx:pt>
          <cx:pt idx="4">50844</cx:pt>
          <cx:pt idx="5">49591</cx:pt>
          <cx:pt idx="6">44439</cx:pt>
          <cx:pt idx="7">28967</cx:pt>
          <cx:pt idx="8">17450</cx:pt>
          <cx:pt idx="9">14865</cx:pt>
          <cx:pt idx="10">8649</cx:pt>
          <cx:pt idx="11">7576</cx:pt>
          <cx:pt idx="12">5356</cx:pt>
          <cx:pt idx="13">4142</cx:pt>
          <cx:pt idx="14">3416</cx:pt>
          <cx:pt idx="15">3193</cx:pt>
          <cx:pt idx="16">2741</cx:pt>
          <cx:pt idx="17">1296</cx:pt>
          <cx:pt idx="18">418</cx:pt>
          <cx:pt idx="19">240</cx:pt>
        </cx:lvl>
      </cx:numDim>
    </cx:data>
  </cx:chartData>
  <cx:chart>
    <cx:plotArea>
      <cx:plotAreaRegion>
        <cx:series layoutId="regionMap" uniqueId="{F2E86A7A-58D2-484F-84C3-AB0E515A64D3}">
          <cx:tx>
            <cx:txData>
              <cx:f>REGIONALE_frutta!$E$4</cx:f>
              <cx:v>2023</cx:v>
            </cx:txData>
          </cx:tx>
          <cx:dataId val="0"/>
          <cx:layoutPr>
            <cx:geography cultureLanguage="en-GB" cultureRegion="IT" attribution="Powered by Bing">
              <cx:geoCache provider="{E9337A44-BEBE-4D9F-B70C-5C5E7DAFC167}">
                <cx:binary>1Hxbc9w21u1fceXlvAwVXAgQmJqZqgHZ3WrdZct2nBeWLCskSIIEAfD667/dlp1YHU++Gh+fquOO
S7EaJAhgYe+99tqg//Ew//2hebx3L2bTtP7vD/M/fypDsH//+Wf/UD6ae39i9IPrfPdbOHnozM/d
b7/ph8efP7j7SbfFzwTh+OeH8t6Fx/mnf/0Deiseu4vu4T7orr0dHt3y8tEPTfB/0fbVphf3H4xu
M+2D0w8B//Onf793w7p2P714bIMOy91iH//507OLfnrx83FXf3rsiwZGFoYPcG9MTghJYkmJkB8/
4qcXTdcWn5oxPREslpIKgj5+8OdHX90buP1pPPpvL/bhvlk+t31tWB8Hdf/hg3v0Hqb18f9/vv/Z
VD42n/z04qEb2nBYwwKW858/fXqU9l361JB2h5ns7z5O/efnq/+vfxx9AYtx9M0XAB2v3P/W9Cd8
NkY3+j562Zn7or3/q/X4L2GKTxihgsaEPMEkn8OET1CMEaNJ8vmZT/g8H883w/QfujlCa2NOYOI/
FmCv9MMBsc+r9rWd+98hRZMTJpKEC8aeQxSfYMZwQunnZz0h9HEAyzcjc3T7ESLQ+mPBcaMfTdeG
x89r9H+PR8xOEEcMXDR/shywkC8cXHIiwaQIxuLJv6EjeGBAHw4j+maA/tTBEUSHGf9YGF3oYnDf
02Ti+CSmFPGE4q85N3EiY0FRIsHnPYW9J8v5NI5vRub4/iNgoPnHwiW9N/a+/a7AoBMBtiNQHD8z
GhyfiDgGo6JHdODzEL4Zkz91cATKof3HQuWiM+/v3YfvCgs74QTMBdFPpIw8Q0eeJFxiziX75NKO
OMGnEX17zPlTB0cgHdp/LJBuhuK7koAYnUgBPo0L4M6HzxGr5iccy1hiBk7tU/OXnu3fdoDhfLMR
Hd1+hM5hrj8WOul9c//+u0YcKoEUAEeD5X+yEYj6X5ACzE9onHAGHu4Jn6PI83lA34zQnzo4wgja
fyyI7txh/7bdi383AX580MX3pHD8JI5xnIjkCCZ8QgQWkh6+/9J+Po8m+mM03wzVX/V1hNqdO/k3
/PdDJaxbp8HXRG8e28dV37/YHX77jtlQzE8wp/ARn+SF5+wb5AUUCyYgW3qO4FeH9c0Y/nVvRyhu
3cmbk92PheLF/aq/pyiEIXwhzhOMfvd/X7pHAgwDnKfAR3Z3AbLSYL4ZpqPbj3CBOf5YoBxsKnxP
VID2MYoTRr9OKjCQcibAUR6R8qdxfDMqR7cfoQKtPxYq6t6D4APS7Pf0cugEIGGS8fg/0AkkcEzB
pJ57uT/G8s3ofKWLI4Tgih8LoVeQLj1+X/UUnSDBwF99dmfP6TiQQUoxBjb+KWE6onuHAWlIrL8Z
pD91cATRof3Hwuiu8w/331XgpifxwYAE+qoGhPEJpkxIBFb29HluSXfDYTzfntIe338E0GG6PxZA
l/cOKlefF+k7yKgUUiKGKDtUgz5+nmdM9ATHBIpI5Ov4PA3Hf7MFHd9/hM+h+cfC57X5vhkt1PEk
h/iD0XMxCBMITQi4HDviak8D+GZAjm4/wuPQ+mPhcdk12n9Pe8EnIP4Q+IOfggqQsi8pNNTzJOin
PIFQ9GXq+jSOb4bl6PYjWKD1x0LlzX3TPL748H/+3fnvytfYSUIRgXIc/RpfS06o4DKBH5/4wJHp
PBvVN0P19V6OEHtz8uH/d0Xh69X5pz39FHeeXfHfnk+gUPhmjCHxiVof2REBfeGA0ufy3VHu85Vj
Cc9H8/VjCZ9ue3bp/+ODB//5UMLvxzcySFo2H899fHEu4a9bPx9oOLr1k8v5Ki14Qm7/4XA2BJLN
L/A6dPLMWT3bwp/92Bd3Pt778M+foMRKoSIhEwmaqiQiAYymx0MLP0mA0SVScEIwxTQGZ9h2LpTw
bAYShIQiBki0UH/iApp8N3xqijmPoWAI6RYn7PcTNzddsxRd+/uKfPr9RTuYm063wf/zJyj1/vTC
Pl13GGiCMINHgNYrGHSIMXT3wj7cv4RjPXA5/lsTD+O82m5Rkg9NxquqV3UxLXveBZHqTtyAjM+V
YEHsytJpNZPkpo6nu7UTXJFQGlU1LGygFPDB2MnvTKBvxzWqssXaMXNzK89KPS7bKLF91mldZ50z
jdIhRC+LfkWbIrHFdrH81zUkUxZrt5wFtprLxXm+WVrZpNNSy20ji15Z0U+qjN1l4+qXResdHB3i
zSlZ7HbwfNwzWl9XVdmqxbRuM+TUX5F2zKYpec3FEt6VrX8viqbbhypiuzF37Vm9NEFxK8ebwtTs
1JYROgvUXaJ6nFUopuISCzOoupxeu7U8zY2O3iacTBsZ1y/Xidu0ak2btmVTbDmayKZ0CdqjKS+y
qInPksaXO7KOr2AMxesJGXzF6kFcEjb0aSP4hgxsUa2MX+cDq5UrEnkqgu8zIliRRtRNW8H9snfN
hDbeldeIrHcljfYupwoNDi4cvIb5sl9tXFc3K+2vREG44qzw2SLGlBvepTX0qzRxUbpY/75b9Sma
xJRNSUTTeECr6tDHe2iR5qM12xzVVPWl2KJpvSfC4zcRrdszPIdf+jBe9XxKHvJ2IDD84VUN5es0
D/xxMWWvSN/223HsUNpKQbOhKPFZVw1iF3srz7rIj2kuYW5Tk8u0Xuo2E3zJM1JGTdrx5d6vlVXE
rYvyTTfCfrMmHdtOZNZaprRjVSr6Zm+lJdmi7enqipBxZt5hybRTNimZ6ooRZ9pYVcytUGuJcbYU
vlN48hUsCNEqT6RJk34tN91Cyks5xT6TVdOrzs08bTCskBAEvzFLgTbSzo3Ky0JuIklDprkYsyHn
OK1o0+9daNnONqRSZm2iTPckKFNXKK3qpEhFI5LTgAq/844+JjmG2Sz8pVypVq2P0Y2zmNcqCv2c
8pnthCyQQr14HF07bzxq37ShxfeFLLe96/ZiZWoYXXRu56S/7QReVCOdTdcIdnBPluSa+emyKEt/
g2YTZ1OMo80Sj7XKp+RxWsrHChZNjQ3FWcXWBfCa8zxdy85sYa7T3bTIbiMoH9ToRbHpq0KcygX5
XYt1SFS+xko0sc6E1UYx4tyGJF3mVudTG+P6FelavpFT6dO44U22jk3Y6hJP24rT+Xxl4BRah6rd
VFRia6th3ddrha4XUy07Eo36TPsyiwXY8BRrk40Ry68HUeoNjnq/7c3UbSmsjIqGwQ6q6KJ1C9KG
3zrnk8tl1bVRC1+SjA4de2OrxVwkvOSK8jmo3pnpLZmHOjMD28ge99ewRZezBOa2qwMubpKpu8KU
BwWHApKXgbYD2HPV7ouuL1QXwvSL8Trsg6BtqsGYt96GcVOHYTkFD9hk8xyV+3yqAMu1HLKmDSSd
dH9JlnhNe8bAUkckFfGduSJlJ7d9NLHsy4N9z5z8Q2cXp4vy08nK33/91+Xn45ofD/v98f3hbOYf
v911Bv785SX/saNDvP69pz8OFR5i5O8nDI+i7tMh0P8Qkv+y8Vm8fsZKvoy6cIjpr6L1My50CH4f
r3+K0VhAmggBGjLFj5VPDmHyc4zmmHEIkTGSiCUcQwXnc4xOTkCPISghIG6CMMBBN/sUoyk7AacH
wZ0jLillMv5vojQ84nmM5hRSWwbHUBCUZJODwP1ljO6Y6dcgBVGlDtN5laB7LiecNoHQ05VUPi0Z
Li+/WJuvMAMMBOTosXAwNmGgp0OeBvyEEFjdLx9LYlO7GAekbB78+tpOAizBRMImmcwrOWTj6Ct+
0eUQ6q+qSnTJ9TrlmKk6jtv+vGoj5s5oThq3paMTdJP7BM/piFa97uN8chsLa/sBFwTnWVUXDgKA
K2W3rZpkQe9E0yF6aqXr7Rny2nQZo5VtN0k/zlld1zk9tzWYo6ossW+LYlg+RGNF+3T1SGdFjWQP
bt6Pv4x1VY5bcCcrSYksJ3dTLci+Aq5T59k42ZWfYckDuDPf5HTfrDL+hUXDWuwiwcsFhjZPQ6Xg
xENCN15SmENbaUxUX/OxSinDES2VXOqpSud60UuGV6eT83IcuWuykABbgYjm4mkfcjObl17qnGQQ
pOTO4GG4rSBAXZOiEGWKgPO9MwZdR/1c+ixai+nSat9uS8dHiOp0Sn4xrfGxYp2Puxvw6uC5m6ab
o1ee0oVuwkSH5gKtOSJK8GqudrjE9bsJt/ztjKJ80xLH45RZY98JK9w1asX0fvCx9oqxWuRZrleY
aDdpaVOcLMS8R5030ybuGUy6oWVZKRERLNIQGYJPUR3B946WMhsicwjSPaoTtUI4ATpB6KsxrxO2
pW1DbZrzImwKG4fNOkwN7VVUy3640csyjq+8EfDMnJv+HWJdmfJ+WdqUehrXEMqT9azSobuqvY/i
M9EZfZfEHdbbqvBTu1l8Xj0gE3qhZt0zvamjhvDdTIN1ab+uMbIHXli73TqSZi3TVaw0v3ZVNE4f
BHUzpmdS9lW7qrhYkT1b0GC6bYj9YNKh15W/Maiz79BYwV/rKAbsx7iP/TbohuhCjYnuumt49NJX
W5fnbb2JEpm7m9pjWt/0dAj1Ll/MbNuUzG1Z7UKgsL8wM8jfzr2LCqu6pWsHYGaE0OkG9UNbvTaW
lM0Fg20Pu5DXh6uBr/mBIvXpS7FiPZ7OklR1ViIJPefrnCR15mpgjzRtbCHWFehPzsY107Ithj2r
84T/GhdRsQA5MtxvLUTK6K3rS1i1tRxhN1O92nejHjndRP1knFqmAWbdUg+NhbXitrWtLoGR+N6/
W9gct1nOdZeBpXQsm0QS5s2wFBII8hjD/dHgAtp1yYzr12PjwFSQnZcKOGjXVG+SULr6ZuKxNXfw
aoHxG2c0+I3g4WjEppJS66zilb/TcR/pfb9U1ZL1CxXJA+GySjI+Dx7t2qSHyqSP9G+Nw/JlIJ1l
QP3Fqqqhw2HLMD6ra+y2UbGKN7SKIb2YmI/vil4nV92A0WW/NKdlYVSPIONBhKRl76qMjEusKpzs
tE/2DRli1RY5sFXMh+1asNd0qcdTVgBWoR0V7ZsiDeOQ3Miia256hqJ0MEIjxVc9n9Ma52/GVQxu
U5NIJ7ectHctNb/1XT4F1Wkgg6gJeD+sYytVqwdYfk2vSvDGTdrLeHrVYvCEjSbdB2JyrOoZ8dum
M6f1rN02KdjbsZLAMtsyzoYVv7GiezQA9GXShz4rY3wazZCxLb3N90k7vG+DuaZwHHJDwlRmKI9e
RZWs1OSTJZMHZCTQxRCJ/swtMuuj+fWkw84GVG59qctU6Cm5HH0eYD+Mu8HlKlo03kiPteJDd5W0
kOf8IkRiZzUU+kpW5Rth6EbH65o2BQmbpBO5qittf8EFpmldv2nj5VyAjpgiXJwNq9hxVPZngbvM
8TreL7LfNi6/WIkQKo4hGNBhPS8632wNWys15FJvUT/XqqfhnIYGvNhQvYQQNmWuA5stYnNGLPjR
ahVb8FXs7Zosd7ThQgXTotPSE6Nysrp9jOi+CI1Xulsv8nz81a5Rl7qWFarv46AI55Bg1JNIpXRO
FQPdDZqrVYqMdkNWEPoB3kHZR7g5bTWhynqzvMtrUAPSvASUygkhNaJ2a3F0QarijspqC6F/VU4u
lVpnFxaVC9PHkPZUZZ1OwDC3aKTitkcyYoqG/jIu+FlRt/JqyNktsuOUlgY2Uy6Ht+OY3KKqjBTk
ixdBstNRtF7JurgiOgfPPUNCVMTVrrBLtaE1WfbL0tywqDQZ9mRzUCSKMxnVrIc4CZEqqlu9j6x8
X41+nlQcdNWm8cghmUTgIBUY13QrxYwVBuezYVNzi91BGCgC6pULPozpLJb2fgor+KbIJibK7Dw2
G72yvFFVP/Yby5tpN+KWnU4tr14vKJ8MDLUQsNRu0lrFvPhFLmsBprH6QUV40DYryVCfuXy2d21I
8L3sTfGrjKzlKU+crDd4sRfgOpZr522bdQ0TvySixWfxWrf3Ze4d3ppyWbPBVHXYLBbWbHZFViSs
Pi14nRvlKmqrzdATceftEFWqrKbSHrKjaOMnyKByCBiXZVE34ByLtcjQPPp3cxnwqUNl8qvlpN90
oMnf1kAfIU7U47jl88KvByzvEeubjSiiGHJw3TX1DuOi4+9ZLQO+kAFuU2IoIE80h4K8SsRod5aP
g5rCwNNijcrrHhfzb7LXJJNdV/dpt0T6LRN2TWuSVzyFXLIusgEzj1Sd90Rv4pzyMfM8L0tFULNM
KcAo3qKqCVdGF9OQtqREYtuiGt0WJsxTFqEWJk2mPMqKykdXZi05cC7rkt0wtlT5EQQLE2G/y8mU
vJdorE9XNKEzUddJKpOCbpwPIWuKsmpSPpsF4mI1W9VoyMR7xHugGJLdJpZ50HSGlWbcR3V/iYnU
aVOOCeTrtbdb5ur+Vd8v6ymBb+dU5B3eIz2TzGJfQ9gvivEBC7bsqK/wL73FtAGX2DRr2sYziBZt
M5SnRVfFv/iBQ0JnhkC2xRhJr0yv0Ztkkrteskpp04fTPHZmjwyaK+Ui8Dmdz1nKiim+xFWfnBXE
dK/EnLzVjUOZ9yNuFBr9aT3Y9krHAqWh5TsPfnHHClKTzNEI3zmfkw3E2Dbt8xYS+n6edhJY+62G
dPs0Bgd6GnpS7TXtmm0OzB3coWbKQjw8T/rI7dqBSmA7zbgPbmgV1TW/HYFs3w5umCBS9fw8MPbb
jGZQT5qDE+7FmA+qGVy3qUzSSSW7Al9W9YDOuB/Wq5LoxmSRrDTIdLkxD73w3mwqP7Z7Icf2ap3l
duhcvktq19ZpuQ4eTJuGGnLnCOSytOBVvsPRGjLRVdH7BdSwX5DzDjIWaZt9gqnMT5MRy2y2jVAy
Mk26Ot6d+8SgdLZT+Qgx1WMlIPfeJdPszpYSsgoBymlKpylWZmHTLbieQSsIQmxXIrsA8S3dcLri
sdmN0TqI1HrtskCTStVez2d5U0fbiqzhdaA0GtO6ipbTyqPqPBRV2Boy0XcSMp3uMe5yjlISuBzO
R76G69rL6Y2FFyLjrTWcO9XEkR3VkuThlRh7cUldgoHPNONLSClRqdYomXYoHyFLE3PRgao1gLMG
PaBrVYP8fDchPI5g0KL8jRsEW7oyC/m1SDBLveNFnaJF0rSPnZ22Q9RgnY4TkjvbFmJQfBYiG3tT
pz0dl/d2Irbayrocy9RxMl/zKRL0rC6Edqc8sGZSc1V0yblf2W0TVtDK5lp2budGl5yVmJo7OH0V
p2Vj/NlQ0/msNU2lfCeqTZNUD7YPuM/WgMcL1skoSuFR/W00L9NZxdpcSUebDdGhVTWqi0g1xYS3
a+zzOqUjOPUu6nGniF6qJR3ysYg3I9Cd4roE+As1WS7SpYI8HZSlslY07o3ekSEhWQ4785Qm7N6P
3fJS89DU22mqPAMFOAlpHGxzOeVttA/gqS+GcijTYdRvcl7qc/Dq+FyYlV2N2mHlwGvupOjJdhxY
fhmDF79mU5tsiNARcIBCv2ZT336hDo6QY2e+ovGDGFb7lnHkL2bXjLcR6KQ70CZffxQC0ULrC8ZM
+9rNoFWtdtabj8pfFLfdaU6IK7bgg2xWt0PfKIO4BUWbTJd1IBCoF4m6DSjkwPRX2M1DMoFz6ueX
6zjzHWsREA3d9aXLyib3w/lH7a1c+jGjMcZWaQj5u5n04x61Iw0XqMyj7UHuOBMtD3UKJhOd/qGf
wRtHoF2XiwaGCFpqp9OPihn3Ik7zFhLvqgCrHVggEMRXf0grMYiIDUz4o1KWz5xvDbyvedn0bfKm
yJf1t0pGiVMBofXaIHcNGaSXaQ+j3chmjFM0NnhUdR/V6RyiQZ7nFXDFiIcOnQvRVhBwRAxoWZ06
7daXwVUsCy1Q+10zRfUNT7pRqiguarg0WHBgBZMFVfBeVXk2NFM3py6Z1w3pq5BOeaM/9N26bMwQ
2+1S6thtJxOVYdv2nI5px8hhQ0KeeT4lIIQrC7nlRRTaZL94k6ueN2NqOzD5mKD4PV8G9mqZlvWs
8R4EWzT4XI16iJcNWipCVAEZhlalE2OxqTpUZzOhxVta1P071hRBtS6mLzEd+g1binwPdSJ91lpE
YUP6xtwNk8cy5e0cL+lad/I3Bq7oDqHk0RQzRN2xABJcEj/SFJCXTHnQEN4uhYCaDKksfXAogOoZ
IMABDWggAZ3LGRLUUNvzciX13js9biNX9kbVzUHZ7REUGHSlJ1X40G3hyWVaa2wyEvJCxW6gWcQG
/xaCm9n7ydGrYZ3DqYt6qBahg/6ezlPbvJJVUV82tNF3hi/1VbzMvRptWGH1xXkCsJzllau3PV1m
vMl5PXhIgBwQBYfq6kPjG78dm0HTh2Wg9X1jIgPALsl7eP97PrPM2l3Vtt0eOanZJpGuwsrXtV4g
FhfTbXB5YlRTJmbeDyNmr9ZkIuOpJaF9G0YAPe3Aj11MNYq0gnRaQxYIZOq8XnrUbNcmSJQNta53
pC97nS6h1rcVgZxok9eE/9rgohlSEG1MmZHV+qJSSxWa04TUK97CK+/J+8mKqb+o2bQmqVjWme5L
X7b3Tbv09ygy6+sZDWut5i6SDswIeCmsXhm5yylulyId69rE53W9TFtTifJtyS2QH4ihaD11wDh/
A3LmYaMmJelUpCN9STwqhowyMLGZGvwO5ClUqMCm4jzRNH/bm+QO4jeCyDH57sM0JKhMbSt7Bjtr
8fd1LMnZVLaQj+cfBS7WjPB3g2z7AHFhLPdTFCW3guLRZuAt3WtdDxVIWCWtyrQHzeV0LfvVpUHb
8SwSa78pMZrudIiSjTbMAX+UuHw7WNGcVQ02OHU5K+6D7UBZYFGOIVPKxwjEhnmytNkPVLRvR04M
25YrBnktCglIA/VSzsUGJ94HJQNtymzWAn724NRBpyhjkLGCwfrXOW4gwLihAymilC2IUcKUZE6J
Y9ie5V4Gm3ZT6R7gbiD9bASqgevGvgtllJ+33uYTpA5VbesN5G7QiWUQorKo6NG4bWwSA7NffLOJ
vYlfC+zXFCITXAY2SWHzynEFG6KmMoeIBd9XH4UndhBPiDZ0L0RxVhRtAUXWipNmr3OGoAZaTw6i
teK5GZBNDQgP62njyVzrFLRB212booLFILha0aLKla/mvJHjlBBlFyhYbWliofyRmK6OVDebwt/w
VYI+s8jZvmtjBmtlqYQuJpHDT1wZYs5BtEbda0paTwSkv7R57fAC8LtgRTgN5QBRKKqaBQY4Tz2t
Lz2TpH9v2gQ0GJODxPpJywEBCxaJhAq0oME43VyUVaRZ1vZJ3m2koVMFVcYIQS2EDdV8O+e9fRcx
Ch0QVsEyPYk71AJfPo+ikvnt5BFgwG0Bk4NyEVwju6mvN54VmO8WtvageU1OwkINtYMpBU+h/wA4
gfRqbdtdRxgB/qC0YXPeu974d00CZW9V2HztXiMyNPMtuMui2nkEJdzLKHawKUtI1+tLs8xxxdJF
VEN9hcH1mItxqIe3QPx9eNPyOXevsUer3U5d0h0CWpGH3YDipE+dgPrrpfErDNRNHWuu5Mepwosh
A9+DDhj1aWvCkkJI9+1V5Tx4lBHGMJ+LGSpBIGxR0O0Ep3mcTpGFypPmHUxxbmIYPiHDNANBcgW8
wsI6iBmxuYj4EpRzc/xGz4JAliqqU8Pwtm6T1dzF+Thx9TdEyhb0thiqoiFniWrRkq8Q7Cpvr+Op
xVBT7Dx799fVAzjY/WXFgiAhSSxi+FczJOFgh/D+7Jelg2oqiESawq4ltL9uZ6ox6Ckjn5VEidNb
igcT0r9+JvnTQ+FeeJudw7GmBMoy/KheAWQaDlAAeVI8iew7kO9GlOawGx4dpHdQJ1/ZWbz4vldi
jNoC8p42irYLSC0qTHV/20ymsqkcEdtUpB1UOyOzXWjPfu0nEaaMlROkxv1qIdgvUBpsIXEJ4nXM
o/FV0uNyK3GPz0IXYZdJXjmj/np+h+F/cVIDlhJBNZLHQghE6Md3kr9c0zUiFkP4WBTkwBr2duf2
RVn3madsvnFTPF3SZGrTqiv6p38q5OlfCvlKLejPC4vh/XR4iQnkBHqoRT1HswdTG3W7rGqsCBDL
uuF7kI3Lx5JZSCAklKCq/wXLw5s0R5MF0ipkAu/wcopRfHQsxbXaD6MBGQkOi+RXazy2IDtF8myu
oISs+lyKC1P3yXXERvs/1J3Jct24lrWfiDdINCQ4qQGb06q13MkThDuRABuwAUmQT1/r2JkZknzL
jjup/68cZGQq0yIPG2Dvtb61z6kVQ5xAwB+L1J/E6O08a5YgKUtKpj+c2OW4L28CUj8igukHu1CQ
6NWlaPuBVD029KSWxN2JpnF3uhxQLsLTRm3w+zt+eUteH4z5EfRNAfcN79PL6x6vMjRmDGDFxw2a
q7Lu6JTGrmDH3x/n9YcKSASjLQogkvokxmV/eZx13rTGO2Xwco6Q231oRXU+mHKeUkgZ2Bt+f7jX
DzIOR/AcEQqLFEZAfLE7nyFH7RqoFuuRSbofG49yCubDukIE2gtZYdGvx/UiQmFjgLK8ocbKfn8C
wQWsenFlYXb6cHUJ4/BUw5///dkpqIUoV8EYSlDf99OHcqw3L9eM2RAWpFfcouZgc+6NRQe7oByr
R7nVxoPG008Q9KLBhzjoF1BMLFzFm7EojUxkG4kut6QKi4QKrTSYGMpMypycIbJZrB9pXywKPcZG
toOjeonQEJergQDcRnWy+ob4h67ovDLjk8Xa/9OX4bPFRgsj4VKDMgqPiUCbHmAJsEGnjefGT6JY
mTq3KGTJDZyIsAN8FK7rYaitb+/qxeEmxqMLzDv0FthQYd3AHuy1w6ZrZx+/WLQ+rvw4ybbZOV9d
tt5F4u9m9kyVV0bycx/R6L6IV/y05xHnybDQaEoYVrxgv/j8shPrEtUAmRucPEA3tbfU4lZiXSs+
F53r5E7pQJyaYYQQzGw0XWlRxU8+LbGB4xor1AASNsNpsqGUH9pY1qhMyrJ8vw12u4+81WIzJQyn
wGsJW4pAf6+v1NBhQ6+jGUWIFZ7bDiVf1+k7rxmqaBOXk/fgNJX2uJoZ2/048RjiREd1kJlNqGZn
KLiwK6qgJOVk69s1YTFKqnQdSlRRFRW4UNBp1N5zGtdSws3ZDnIsPMAgjcMG3QDUgKH3ox7hfRWr
kzPMcztFLaTUsXXOP9hg8Zuzi5YmTKzqIV9P8dr1+fzjN0yK4SATDBqdmXHpo8QVSsUHmHs/LkKE
Dx3BBx/w0Bic7IYaX6dLM4P1sS7uHkFOWZg3nZNQmpd4p4D+fSB0wFOjffgcq7f0N9LatsllV0nY
+p74LCt3PeoW3kLY6vUmCBkayHrUq3f6WaW5Rc8GN3ZmidfPDdgcFz0FpiL3a1EFLClExHgmm3ar
T2ib2j9te6/gBxKEWCpQQmEGV8TDMACZ8Xy1iMOq6mjQkkSNCjV9AVPxHp8R65Rg0vPToC9vtJhw
C36/SLxefIMwQqLDj3B8gnLidTVBFvSHUiwwvOsY63vhQVrODLrbu98f5/XmCiwNlIjA3ykOidFJ
Lz8frKgyJlAPk5YJfaYByny8vBfbt26Hx7lQQNl+f8TLcv58WwHMAAktwIHBovqAPF4eEUoum602
Q8KoF70v46D5rn069IdSx7xJSBuhVa43QMdnuQXmo8Vr+PT7U/hlx4nB2oRIZjAANCAFXhEtC94i
11RwZLdSxbdulUuXFY5+j9cBL/Xvj/XLA4RjcVxjwQMQGphA9fLjllPRsoFFW+I2U33hXKo+YWWN
H8Sz6ZJoEO7bT+ThPz9uGKJEYBQMLwDfl8fd4pV4bRPCDluEuzMrmiMIeNF9QAKwJpSv35pixZP1
+6PihXx1e4lPGDAlRGEpSkZGX9/eEgTeKIMFJYmtb31/HE8r8weTAHVtu5wwE35TUeWeuDLBN+7Z
uU6JFuPnsaTK5p5Y+2/E6IHkYEj4uYKxt2adjOv7qJnpu66NmqvYQXRMFBCI9zE84s+NIr7NjBQC
3S9EN+yAoBy7VKluyUgxz59rJS4ojYrdCTk3bjKyxOtnyuexTz3t9foKiyacnz40XxYrvX6/BcQd
wUy04s4FEXaRVQ2F+mhi0ViblqzHZIQk9KKG7qMfbe+E/dpLO/hbDfyWJpJHC6lq+h4Ti9VhlGLr
TovZWASXq529A0AYLKYl03ZKhslTBg7ypX0HT4mftz80H4+i3L9u0IKDhJ5X/Iai7lR741sj34Dv
DOCubov1m9MUSi3yUdgOVM/UNGhFydjgd7alIdjP4u2uGOkG3EMwQCRbhyPVsP2u+3loxE5tDOtL
u2jvdoRt/+B+6DNlMWxJDSv1m7btRfhSsX878sbigwCfgRQM5hbgqnB7XtWsT2kL3iZo56e6prwF
LTIX2I9X4Y/pGGEduhq5hpDMK2azbugmdjBdu0J4BGf5QZVtG+3WZooPbivox7FTy3susOFnwgt5
d/IM5ed2KFiRrqUWKgfiO+4HfXm0LSi5A1xkEQIbl9iZVs0sS4Vb5uE8VhugsW7h559LNYdoN+DF
kF519VOr0Uy142NXLpdbFQts1V2hUCb9/P9h0Iji7CuEXK+UHQS7iqAkfnTc0CwSoesOdt3iMKvq
0Xv0YJu8ZcBfIOowX26fgKtU5zbwTANhEhhpblF97vka8x1w18UCLneySf1tmuS1bqEL74YGEHYO
OKNprtUyrnNaO6TPMg7wxkuBA+Jh/omlbMOKU25bW3T7sBEQkusVOxpU6a70kwHvSANj7HJz9aDo
lnbhYOKzWZ3b//7N//W9RzrexyA3AIIg+V93aS04udg68PtFDPEjgY5YeffGdlv75ceB/kpg3P3c
Kn6mCJ4Tns+Bz//6v4mOvkgXvUBHBQrnZ5f7l6jHz9kM/+aP/MWPsn8BkMcc0RAZa2yMEfbcn/wo
krsMLXsMHSRGH+v7uG1/86PkXwITKzGDJ7qoFpcox9/8KAYoRYBGL9FFMHUYZUX/E370lxIDVVMk
UGRznAHh4WU3ftbtVIiNdGgHIJ2FeN847IicOLtARQTmgpdnfv/s0vz1fLxIlbx+FPH8wb/gEWWg
VgOkS14e0JUTaLaV+NghWJBvl5RIUEZBNli4fyW2vQRF6pBeGjDmsbJJYwUtN9L8gUzDkm5N0WTG
NzYtzHTqK29KpEMPhaUbTUvYQ9+LijbpbNWk3gwEYajbMFn8qPrDZno5zxeVUohGMYSGhSoJypv/
qjGmLorhP0C7Qgwi3HdkIyBSWJfB+xbH318z9J6/Hgy5HtRkoQjiABr8y4sWwcOEv7eRhK9lagsZ
J9ugzy10rl3B0Iqvw9ymWxu8HSMN4KTscEGmPjyVcr0HTsXykcUIcpTsEHWtd1Uz8JZwBVeX03h+
04oYhNa0HntiYaK7oM1D2FdfQFHWu5K5OuW64DkCNqlCv/GOUHtqKbc7WDllIkDjJJWCDy29dUyw
YyQTkiRJFTYNiho/RK5kuyKiAlG0iERyIfY9dP/A4DavhQ1wT8XR4ytyQWTxYPVuXD8OZtb5rHzo
qVBCEzauLmWbm+4arxtRFVzJyZy73v/qF8NwVl1zMm60e62gihb2tgTVG0zzkgihj1vlHebBvLGu
fwBE/W6plk+EeJ+46YJ9sXjbAGJo63JktXi+jKx+rAa9PgDRCjOoS34+a+9Dxcy30s7N3gUT8jK0
X3G/q0vlgciIaXyRkoJ5CUSne4iNX8HdzLgOZbSLIrEkq6Pe9ULM3RS13+PWPaBxQ5YEyaN0WTha
aQ7OeYzb7Y6apTrNzQKRI5pI2ihFZAb7y0BVWMJT1ZY2rz1gGbB2xmQc12pXl8XtUMRkX87W3ahe
h0dCFr0ntsa/+sVtB4412WYWHqWYgzeQIW7qRlxVxJf7msoyb+B63vkTXpex6zVAUws1YK2ic6zM
sGucKL/3YuqPMPMnPBvNdvI2bObWC6c+WVjjrvi8TDtdBeFuqXHtgsU5cAv8Dggn2QtdBDtVNMUt
6/o+C2ghM6vi90vfP6AdPvrVRB9AMrSfUEaWe+Sfpr0MrEkVDLC3xVACYBzEY1GZIh1msIeTrve4
8N0dgeh2JejkQMKy+wWSBl4IWu+KsAFhGdc+0jjsycK8Z8MQAm91844U/icxVfaqawHjlVVlEpDe
xSGMiutqim3aBcOQNTYO930Ry0z07Zy3rKp3WBiRDIo3/1YtDcAYT25p08dBUhQeFLK1+TS1bbAj
1eAde8Oq927Z9CEqOwR6qqYVmeIlqBDZxnkXFcMRD0R76Fb+vmhaNJBCvmHcQSxGKPAGhvaYyr4i
D00JsnCj8M54EftAPlhSddocglV8hO9YfIZkzZqsGtb+wL3AASPb2Lsh7sp7Sho/612tvtex3q71
3LNcDLR/CPty77NNJJ7p0Hr4Ke/VlIpgfqhbGr3lYBl2m8+foPrqLy2M1VM5EAhbtVj2ou3mQ7uw
aq+7xXunAPzuhQP0YiLCz9OyvisLA+jRCx8XdJh7K8sgo9qP9hBxpiBpdDl9ELoTAJ77AG66DlWf
9i4s0tFb6NEPcfocCl+ftQhHfTJbJ3I1+sG3oruwESRQH8B94IWYu/MqmZ/0dvsuTHcflGxO6YA0
gKMSLj7SfIbH6txURX0vGmdSzRZwOvD/Icm1p6jy2ossHCeOST+dCUFkCtXhufNgj/hj80aTUZ5r
LEgf2KLjq7VY29wV4bAve71lYljfjSBcoFyZs6J0SSdtLjh6YJEMQAsC6xN2lEZ+TnhsBf4knjqt
PomGP9alomdIqiUcLOgnfRzdAc5fclnQ9wzMOsrPABRe1w9n3rNqSgP0CukSj8vO5xGghhBdGBk6
L/VR0mqoLiu4SPjHuiz2hV5ptuJJwS+XEeCQDVGiYpyrXRiPbEvW0Ya342Te9LA+MjbQNJzCXT+H
50Y4glAWSgKsTpv/EXXpCYwmzbQP6GxryRPt7a0R7ppOjUQGoF8oLHZRXveWFAg/zIDAlJmvGurf
xqww1wVu+dJ7gI4oMZ/4NtX51gRbgUQfi1MJW+8R7eCIeB7tB5TG+A+NnvA86DoZQG3ngQOXYFzZ
nBUM4n0EdhrLzbY+zh7VWRuAcrJFMZ7jQVQHsVi9r7RsD3OxoBUk4DHitbieQC9c1ZuIruYOjz1o
/QGU15JtY82ufBl99+ItTObQ6IR1huWgCh/X9sKyr3YmWRAuKq99pm+qbSgTsGtr2nOQTwi8DZls
A7xmFGs0lik/HRe+ZJVdPy+1+Nb3pdqt/MIQKvDGoWfPAN3DfArNtK8Iv2U1edyqxuZLFG0IwLXR
DWmWKG+AOi2bv+cKWDhw9mOwLd6uqMVwoA6MWrMhrGcriL0ha3ocguk3Uat8mnhDrK+FlAY6IKj1
dpBjWnXx17AFJlBWZDrVKkfG5jvydAK3JaJY7Uhwo9k04hWHv6VgYWWkWf3cF7Of15NN1Ypo7TY1
N+uK/CW0eJ4uvmp3IVffgdZ/ASCbq0sc1qFVOk/IJTzYZeZXI6E3i5beEbM3PwLA83fh5uqs8Dzc
1HAMdgaiNVCl8AQl8hY99oWijnjiFwvshuaSCBmiYs/IPCL7iB1wLSXPypKwK7a4MOFLI1Aahgh1
Vvz7vAoLNcfXJkw7F4B3iyqzF1vjDnG0rvs5XudjuK1voRq26dgNCKCoQ4Su7Dx2fBejY66rBvw5
0G6vKFK9jlEKtEAifhOtFqXMNJ06gvIThOWjZk7vpIfnEXQ0Xs7BwAhjEXvTC6axxMA3edOU9Hsz
4LpM7XgEFDD3CcSfKGHLTVs6efYnY+6dmotjGev5sQ6LYz0V8YDdcwMHAPEhIStEoaox7iq0+o3t
+6tNSgvGkOK9xWJ8pRnpzm50X3nnfNCduMhBjXQ0K5E1YGu/fDCoTR4txMocDMWwmw2YRUQ+bsoR
2z11xYrbU8C6C/35ZooCrKbrnReI+7CdbkActcewLKN0Kpc3Y2XdrRxgaqhVFbe6rqvMNixB5rtL
RYHNcEZlB6kZL9jIh/cWUQ0VjwqB5f6pikpEUQpwNr3vEBxw7AajQsZs1mWUzRfRj1NOE9q089dt
MjGKxEtdFAYCirSSSROCPBprQbLRC7YgrWqH/VmhjDBQeHIzQxkPxnBJRVvHe1r03wW80K/rOPdH
VClNCuyzz5s14Nst9y7IiVXc725D69m8p1t5hwX/vd5ctcOLuGTGzHdQbXjWxF58SXYhbFGp5loH
iu5Mjd2m7VR4XQVo+ZuRqqM1ek24nT+bEGazBXkEYFkBQKlbmWvn+fuN6ovJUUV5T8R6RrlPcgdE
audAAZpkHQwW4o6EuxLODxZOve3MGvUnXsfiZlJThW1K1+d1pR2KOA1DCVhR9H4tBx8AdS/u4i5s
r9bBGcyL5vEVyDh6NLIOwV1KEtz3yyzLxKP1HRXNCewdeWiloqkeY6CeKyoXqmXwpXAVWFq2DpRm
WA3K29hz1Rtj5+5LgyvySAZUKyIsmvd4d6ozl5Tfyg3EwjCXPZYcvp7XHoZM6yHYpOqKn0akznJ4
ydth8bcxRYTY7JDqxT4dIVZVqeEh7rvhk2x8te5BppfvSFvM51jr+GhwszVOmqqsrRD3T5CdQbGN
lBK99hCZe1wLhYpZoYu4n4LV7cu4s3uETiCy8ZFiI/FX94lAqwEU3QJ2Np3OkGEev0xDCd1l9ORd
0Mk6N+6CyW9e5526fhre0qC5X4FlHLx5ClGSx2beW4NVFzkW5mWXCQ0UrZa3IkWO63oT9Fv9PqZ6
zWemwbEZSxzC9ZLe/L4l/EWnDwOYpDHn5GL7+6+F3G1Z0N5FNkjWuvvgLoWQxsSK/TI7MIB1sBOt
pzKkrea0lN0ffO5fDFLY/P4PcyBGgwnC8WUzevFFIJnj2FvXQN4CwPcJO2Z1HwRYgfxeDwAsqzKT
qGJ+fur/NXXphUy1/24uw/LH1xnn/3fp5f9RgooFBpr7UCD++f6aX0Son1928VyE+ucP/SVDYUQm
SlcKd+ciNYHteiZDxSRGsYWlFWIGhJl/ZCgq/iUCWAb4lgGCkSfQbf6RoS4xZkgReP7ggF1mEAf/
iQz1qxHDfIEvaYEEhcA0JkK+fKa6gjewcxXImqla83YbwImuIWTwMXTjNzMo/HCMXP7sEv0bMeqX
twgyGsXkPNh4BC8UvYhjz8Qv6hlXexXa80spOiWbVGxfV2wGN7dlK4aJHBBaQhSJt/3RaPInP+bX
w0PRgXsZQ4DzA+5fXrRnhwdxvNh5hUtQoMpO243xa4ay5G27Lt3bRvh2r4JYnD2JcImxEcIqv//4
l3z6Sw3r4i8GESZ5g/IQv/inzkOGjMsY0w8aGee9ReXX1QhsRZGKxiTo4+kIr5mmZGy7t6KG258E
HZQmNvLq6LuW5GNl7B1Z2BcEZEBSLz0486n3fqrK/yNkRC761gux7WJLIgKHAYjgxjD05uWVwrbO
I7hMsLchvWfFFOmH1ZvUjReiuU547FBCOl126VwgigfPun83M1tkNTfbfTf1T/iz7A4ogbopIaXd
cAWWj0cQ0/D08xzx60f0cYCYoCdeqVUUf1gyyau8PMGJYxITpqajG6EA0C5q4rNb3Zdz7CJbBAmf
MAeEoplNUOQjhOj59w0Q7NyHkT7Xnkq7gaECa/casFYCFgPwPXDUdPYBf3uyV5gVMkDzLMyQ+eu4
n4swAmBQfwaJ785/eD7+3VlHYH8iBjP2ojW/POsQLojrEfNOoMNEWdBFX1oYQ7s4BOammxoZz4Gk
XlOh8Gu6NZ3Vdx2Q8U9P6eXavLz5l3UGyxbEcHEhv16ehdQO+quD2UVLPqe2g6yIkvuDLRliWDbY
aQnsC3ZbBXCifKcYXS8ihEsQOXC5a6X3KTb1Ubd+8Ifr828eyxhWdUjxBmFQ9y9WdaA8aFo93OIW
RnwxIgxoog7Wnzdibkj5ZUXsZT85GERROzwUIeRIIzb+BVN3DlsxfIJBe9+2VbfzQoFSb+nNAcVL
cx8ZYOttr754UM8yJ4b+D4/jDzDi1SVlwWW2k3+ZUkEv7sLzx7HTtZ6B3yBU2pNvazg+VmZDzrNa
L8WMuzFq6XckbN6Ziao8bNe7epibBAv4HwAH+kstcTHgL44Uvt8Gs1heG/A9R4A4mHEFZ1GpfdtM
DyCq7xEBAqwKpxjCIRAdJO10ABVvClWyRdW284f+I6LA36E5vsEiDrs2RAy28FuHBCkCCtCxFsRX
zZZIKcYMicD3gaq+NSOyjEJJ5DmkDnZlE5X57DVXYMCQmqQmOjR1/QUBBKwzuPy7CPJmYu0GCcBD
18D5TSutyH7/kv3bS4CELO4CniUAD/Cant8LF7EeVBEH7yCQi0TReLcJcTXOaLD7hZx8Onv3IIIh
UpRA41fvgAQmPgF88cROKG31EhxJ0+5gxgY56r8JEtAX1KI09bu3/TY+xcCBt947qa19j8U+g4oW
Jmhw82CYP6k5uo0pxlXJ6RrN+b5yFUtgWpUpabHs4Mvx7v1yLHYtj/2r339yOFav3uyfOAJmp+Db
ckDb/VLFjrxjRANHMKHkD5iSM+bdZCSw+c1kS1ciWClt+6RVxN8prj+j0B2x6l3yptRHmihUfuaV
yKSFg++xJLD8iZQQzVuUDhhPFV2irxzRbCr1DC4Nw8qsHA26uiXaVZhO+QDgmZ/nGT+L6/IhwP+y
x4QzeOOjmL4ZpoLUkdntRq28U9zpT8iTyV2gaQwQUmbFph8AwCZxPENWauMCo84qpDq71WStGpaE
FmVxCILpOsB8KgRARObbscw9qfv3XezNB8xRiZO5bfQVGVaYNK3M4ES3O7XOMD6mKr4C5NAnoP9p
tsRTuwvYwpAequQ5LMctxxAitmtmV+yQs8bEhpldYh/dbrATP4AQ1FnUoyVuXdvd2iGED1ELjKEK
QBcWHfz6OJTrYVZufYCGvqRuZToNXPewsPh2NkOH2LOhOQt1cCWhq8JHa6YTCSaRrybA08FFf+yG
ad/hr13EBmhC+N0IP2+ppcXBrdOOza6+YZ3b0q0umrRCROHrpf+Gf0dYCnqfHSFS1YjUSfhMHU6U
m9nd+c7yIwqQIFVbyB8KATHGYLzBztMQ65al+vGB6FH62/fIi9jTMhMkSWnZ5aMl7DiQeEWX2AQQ
g8jRgFFMHFQ1hKYFIikVVBXm6SFxfY0qC0H4BFvSfBgNaXbg90oQ/RvSYtVgsyiY+w8AhaCwKxCe
Jd8w/K3p129Dz/yP3Mi7NbDryYHFG8CzhEgfhcOGnFqFIrZTrMN6hMoJ7ERVf8BIOn4YUWpfzWOL
52Wa4IgNg4GGvQzwLQnFhK1Zxh/JCuUfkaKvHoJgUQLtt7oZlzD6MpUSRunmqSaVFPrbiq+zvI0n
WdUwPS3dUaOad9PAeQZT8Khm5jCIbXb7ehII8RfFkjVA3idklwealQLaH+17DL9Rss7qqFdX9RyO
I+SpgPWZwM6JgOpk9SG+UDpYJScVoeDqADhjItJp8Cy/aiLf3TWTNGmA+VYLShiU69M0Ips3olxY
/c48aKr73Oe8PfI48HaGzLfF5niICS71Bd0rxgFC1EDCx2BDTnHo0Fmufo8Ef0N3luoijRCoxJUU
za233FHUfTdTVynw3/oBycjpDTY8enQgn45R05qzxBC2HbKqS5VwpELeLsEW3RvSlePOjdt2Dhmv
PoIvfvInIB5Q7XAJE4Ac5Y1ZEHqDbDCrj1Xr2xSYIYrM1oXtA58HtZ+ob3N/clix5FR+m8hAPmi3
sbRtQ8zN6BCqZV5Y31VFX5y8bnqPuRfzIbDjci9megobtuypQlIIg0rMkmy+ltdKa5dH3RqldWy3
q9Js8trvvDnHd57CCR+Nt0BZnNhHSIoUKVnL28/M1hciCTUr2ZPaDxXyIw2slriroBvOzVENJYRb
jwUmQxQGz1gHkoeeQ4x0xKCR2chPpLXdTtjFZKAr2admsPHObBUeOMsWaKEeNj24MlFpvw14IN8i
S9M+4XLgd8UVuOhk5hBw6r6CB+AWc9sWscvNZVF1rpEqjSJZnZCqJhgAYuWbAgjxHnnPYDeReYAp
IrFWAQKcr0q3VUeJhFmbhSu7XG5arLl0A2Q32iEOi0zzPGGcBkG528+eC/MWGiJoW+P8b4JiLavw
HbUZYlHifsEozAeiqnmnV5SlyyboMZQGtQ0wWA7SAe9EVWCcU8iJue3Yxg8lAmmYw7Fh4ZFqzlAQ
F8eZF8X1iDBFRhAbPWKUQ5C5YeRnYFxgfozEfBSLWVsE410ChfFACaY52QzjIPEgEc53ldbvuhXL
WidZ+1Xp6KEteAeWvKiyEFAuxubUWeWFwZH3mNQkxBbqdBw1lEutNsw6Wre84hY0VMD84C32DpIy
WU+HViAKBXIE0x9K2lzDSnBTqkHYNUhHFkMOis6DS2+alE+B/25sG/PugpNh8ND6lTiB1DbhxbVZ
uuhk8fTf8Y1jIIIJfIUJSghywpv47CGk9rZCzRfCcqs2CPshhsPgGds88OhmqM/UR2eaeYgQuWzz
GtCgoYkRUYWPA9NlquYbjNSZ62QpAnXNSzalQwB+P+0RfYRgDK760Ht8Ax8+SdjnrLBv+k0vHzSX
wZNYFnc3hpN8xP3C0AOQdV90xdwbuAE1ZrbMHe4+NxzzW3S9YGH2KfM/YSwZRjZ00Fy/VqU/3rWb
9t4OpEY5S/vOwrvTdYi8rYyeGLXuDpGe22Au1g/ILEOCDoiUt6KKqvIwduP40AQ9On+KGaJDLL03
tm0ffeeNWYCEawDcJMDMr4jfma6/YxoB47Qc/cplka/CHQdY0CSYKlTtC9w6rF/MPVYjX85YCj+q
IiIHDK9CWHPcvgPvtmlTuf7qEj5HrN2tT3quM79T8tDpatsrN5BrBnf+27ZNLPXA4L5zU3TJVFPv
0eiSdpnoPDy/Jgh5WkVMpEuhNuj9vnyMdfOlsi2KZLWaLxKhIMC7mCFZzJs9cVlGH0GMt8cSvQzA
+gqIySwy1o/k3mByVw3PMI8g3TeymPMwmPgfGqngdYuHhhgEzUXIhDvyq6RYrk60pACftoUz33VW
nZBLfacMRikufu8lTTS7fAgQ6y5VGGUbEMVrvy3ceSUuOhEh1+sJL587VCOMxd+Xqa9bFKTF0CRF
aE9A/CAS8qpXCrCSKfj+8Cd77PwV2uVTSGN1A5BR7bqq9lL4FogZVyUpfra+/2t65/+HUiZHnOjZ
9f9Fx/z7Wy6fK5k//8w/MiYoRsgp+M4zgFDQHf+RMemFiwOS5TOAjrEvICL9TdMF/4L0gi49hFZ5
0TohIVwCfximjK+7i3FrISnhd/5UOP+eQnn3s2P+7czkX3E6ipmQEPUiH8N5ovCiuD3TeVa/HNYR
KfMEWfp36FEMbLxZJ74Vb+MZHk8xuGQeWYDwYYjhg1YnWsv7caFVYiYGg6FovhtfvMGnBF3tv5Wk
r8B6YYJLNHw0vHxaJTIYQLIXrHrjB+STsfNa9eXZJf/rYz2H9H7woC/0gR/BClC5DF+pRPC9Fi8/
hvFcgyKqQcABnjp6CAu0OkJ1WnoYz4VxfxXnY4LBcVU+l7TMSjpdD3BrMArNu5dN9UQV+OPtRk1Q
FL0Bk002FYuk7PBPEd928VKeaMSqbCTsHnAViBfx2IfWJbwvp1RF5bllGBEj5Pg0bs03r6PLeZpK
uG9R/9EgBZ2oEMNEJDxg3j7RCKNUZ/iIyRLzt0GFf5Ar8qSYk4KIuOfvxiF+S6An4Lu85X4eIMj4
NUYcBSN98FrLQJbrBZJakIUNdM+5Zfd/uJ549F5KWD8CIxepHCrar7DgZDoG4WcmCbZvC8Dxv9k7
k93YtTNLv0vNabBvBjWoYDB6hUKhXhPitOzbzc1N8unzo+2scl6nbeQkgQRqYODa1+dICrHZ//rX
+tZVN/JnYwJdpa0G82X1BPBdj6q+OSo+kdE9MCc9UJ305Jesgc0lOYvSeHJHua04Luu1ui7at86s
NxhoMkuESbm8D5UJ38dcJY5tnief+FZ2CflLw29eg8o+qIItOENBPAbFBt7mi9alYZ1YyXYpx8gz
IRK1tXEsMw66fvwN58hN1cnP0rEOiW7vU6WdmiU5QNrcElw7A+yK/vnn9Hd6NPenzp4KzZHjpvnH
PM+izMBK6hQ6lJvBeqxckC3qAVYx9r36sYmnf6FAYIH+owRhkP1AedBp2tOZDZw/3LA6WOmOGD9p
AeHv0FefFsuF/KGibq4ea42V8zLiduvHeQNPVAPHvcfiAdDR4GWaB911MewHaSQJ+33rs9Psp0Fy
fTkQ+kzZ6fDGimCfO9X3gWvQ1Vo+4gncwprs924A9fyNGeM5EUpMp6ZMSsSqARNGB6AxgXUnQJMz
hnLbOR6xuLhM5YtZGBCxBrboxHmtMHPw1WXw3lihlieZd92uqoXA5MO0t5n5Eqcs1rMbVqLLbNtt
1Kzn+wYQYCgyCIVzrTGPsC60smmP5ZMouc330YMKCwfp32dOXrtYcCfbwsIhMUJptsmnDbmfbCZA
Amvi74VjTr21gyTDzTlmKANlGua5bEJoUiqsPDhjxbgEYVYv3bEw6x+m1/bnQpb2JtYyizMidn1i
zN/LmBR2QgjoEevhuuHnx2YOTA/zMDwrq9sHKFtM+IdspYKDgcFGUs8/2tUCZ09zuXEtjodmkf1k
efngggJ8KorpVST6b6hhyLTJjP3NGbkFQWpyAHJxDBd3ga3sWqGibDEPuVdlundAZ/ljPnhPqeu/
urJ+I+zWbFvf/WVj+MHtwcgtFN9eANUk46C2JHLmWOtdsso0Dw3AGrPhaAxjFS7TPH9Jv3kvkpTU
j8C2YPUvPSsXRvvuZ1CKj0Zo6aYInIsfYx2dFfCwGQgKRHEHsCoSAK6sSAeZEZqx8+GCrsIdNpbH
asaLofsYviDefHMnYEm6nwOAGzPUTg/SIZ+7e/DxHbzqU7I1jaUk/dK2xGyAmMQA8vyu0MMul9dR
TEhhQ3fXc4AbYiUpidy+Z1qjPybN/K6C9sDiPd4QnuWBpEtY3S6hDinEXjGDkZI/k02r9taMXWcu
p6hW2qNb+i/EsOH9JJiqvGkG9OPcoUnc56Lq97D9H/Rcxlvbxh2pevdi602DopV+dZzHNorF06bQ
mvEwtw2wWqWdzanqmbuU+zQFjRsx9f1Mg0kdA6I63MkOUpZTPomCAbr06wTfJxgiQ0+3Ypp4rNYO
CUzxva+C9gWaCHeDzkeuGfV8spwWc2bNEb92jC3KHIMVTiV/qoJtYJfYCZTdn5VlgrQzJjgPIuZU
KmSwXB1FpLyCQn6HupG/Npo0N3rAu2oh3rtNq8Y9VaOW/eBj8X7MehV2c3Pu65Z7ZDFtbJpeHjVk
YjcYbqCaVbMIGQt7tJF0xlnTzcek8H8YPTR502MnREh1eDMrIqH2nOmHZunbqw7884A//CpdjIp2
u6lk90C4k8fT0uRhlxVqA9BgOOEzgQmoYQ+teusNNKp3MQs73kwi3k3G9LuPjY9M60H4pVg+5YS3
0ZQzBM6Wt5GRfU+UHqMkGRA026MASniQWJdCK/AflNMMR9wPd2z6HH2QEJ4bEkd7G7QRARd/lwpR
Rx2rozFuTKxkZbcvUouuBgKsYdC8+fB2o1TjOzXs+wx6gRNB4O5s1WI864GMuVaxYm6TYpdwA34m
ejVigjPHI10HihvTLCOMfPcO7A0XYd7AxajhEJrLTcT4VHVNW1+GtR/5ig85M6k9AIIIraBFf/HK
hxk0U1RVmjgo0VE8YRRDOOgYQ6a8BRdCBDP01VKEJU60qnN/JSWGulkz4n0zomH77YhpK+NbRn43
9usKO0xxBhM5AkpWyOKl9FEjxnp8nSZJEGjAxiIMfTd35lb3mgPm9HBBhmi7yd4IZ1GR08E7wKLV
4Yur8sNszb/90srOfuJlR9MZYU3adnbtTKfB3q0rMlgj2GOt7EM2+yedqPbGTbLmMIMB4ggntKNr
87fNpO13M65rfDE8Rggv1JGmtZeJQNImSNF1NEODULpS9nU7/sxUqYMP89XK8sWo5QP4L020myxx
rHDW85cWFX7jDsBYUEshNfpUhwizXY1I/fcCBvR1Huq3xh805meZXWJRhlUtf5KKe+3K/sEnkbVr
CJ6EQq/Ma+Es7rtw3OzI7bZgEPYSgG8y23a4TFm3xW8zbsswW3Nn1cSPqxymZRuE8t7UhnlXyfGg
jORR2K0RdcgVWenwe5lxTOp1kCa8KXh2kc+nmIPPBt7XrF79ioeVHFi+JUlW0yTgLPe6BdKi2SZW
SbhBri64SvRuu6J9ohiTVOpUUeO6mI07cGV1kGF47WII5CIZD7Hh7TK94FXj1OqAOUff6ZI3l133
Ty3fwYbD+a8Bh8Nm1CBKL8v8hp7anorWjnjyXKjt+JGDGQ4HJw82VTkApPWM/mKM7jX1vBt2f1Jl
7XxfBBISCUZzF6OjkiG33sxg2SmLzxPtIcqUVhPB4Ed2O/HdRyM7QD15LmauekdDZR20jPdBPBVh
gr69geXJ9te1v2Zv/bXOagk9i+XQ5BrxLu6acasLq6VcQTmweYIIsNC8TdXQRslsGT2/fsvYt7L/
qjPtOmTQl5T+OnreBTKn5e9m2X7okps86BTnqwpblQnvgQAHMYgwEYjztqZONjLy2eqXcBzz94Dg
R+NxmBq0hY14Ig6lBp3L+nNCxEOZlGtqpKoqKiRqTN21dB4IObJay7qD33ZdCO2AX7nWQuCdEzDD
CTevB2avaTWf241LKmvFPpmbo2zLR6H7h3SGmkmmfvULINkFbbUZZjIucu6/z4IbAWeghX2e+0it
mZgYTOPO9fnI5rz69Gv/4BPeBnxYw22GhTt7zBk8npbQb4giNrb+MhjlzWwcGU1j3tLeEU9E5kWz
I//x0XqwY9WMO3ecHXEqeusu2jYAUWZDl+/0Sp0bS50W0HV+7rLDUVnZst4r9V2+ZPMObyTXM/TU
KMmDl9ZUuOjTZKcGDpcjAZctNS1ZqCx7wj3ZsPKA78HUgJ9Cs6d3BxpQ3stI1pUWxcE0h3j3l43y
Ouc6wbHdyDzhEGbP6LPBQP8HCCvOcFPWBftaieJUTd0SVbZzLczbWAY/5pUjkJXYAYupH7cY8h5H
H51wLr2joYl37Ihbf5B72xCATeZdu5gXezQO40guXbD7BOIgCq4/W7tlog11i+d8PFSRQpdNHblq
YsO1t1iXxfbBWbIvNWSPXZ2Go1ufiXI+6521X4ifAc+3cGEYC7GemuF0jGt7ZwFn3JPw/8obfrMK
XF+ZNVdorFumiIMD8xKC2FeQJHeITh+LIfWzqyhWqRquoOWu0XtgJjwMZ/86KH2v40+vRB22QcPF
HHDy8F6g1l3Y94Twfk82Gn2XND8WfxXMU5dNAd4UUMrglJFC+5OjLSRMFN6otP+ZK/+XKL1XpdyD
ndtXhyWLS9+PRDKthf5qFcSo5go3wT2uhs9JxsegT34KI3kiercO7dhF2iqNJv/I6uQ2UItE5no3
i/VEvSqCpF8nd2em1Zde9c95DzDPSHjb4g2a5LZLCp4FxiMM+suypD9xXod26zxVhbfX9GHnin3Z
pTsLFTMxvCPZYGDS5mXscL0M7kEBPdFndx8P8tOx+ifocRcLFlMnWJRa1Mbk9UiEyE/TbTaKGVmZ
AInnLl+sH+5VNqcR9KQDikLK8AI5sKwdLXKlcMPRKU8TbpitngxzpAjWc/BmFwzQCWC8f6wA1u8C
uS4K1BT/7jIehDIH052opiVC5UH1XqdOyxn1D9dsP2aDq3TpoLBxanqAT7kvNUsLe5MAbSLTt5bk
DwRL/hqFlM3lXgdblSQ3n1qKUC/8fsMG9ZEE0rHLqxAH+F0udTgJ6yIDEl7ZwHYF4yu1TkfPhkss
s98TNTtILs2np9StbvkvpprOtmnvSj07l7yjKC0aNgLzklL6HKb9tddJYDElviuttzapdK/DrF0t
V7yXnfWxzEvNiXX4MEy8BVAIj0z5/tYZV3vXyM9H0IP3MT+jcOwnTdr5xkkT+pRGLWpFfs2TMjv3
60flgjQ/uF2sRWnKU1L6SfooiT2/aXjJGR+n4kRhxETFgfgwZv7mdgmutZb+tnp9usI+5LLr/PTc
deXv1G7NCAc7G9peSKCb/N8cOYmtsif7p5D18iCD8oJcvGLAE9I5Jkz9JvudlxwBsNg8gKW/FEA/
2ApUalVmtfaFXEfKGNnxngaONry3hK85dCz698KWswD74rVjFBiF+5a1nh42sm/QFXhITX0w7WVr
Z6Gp2GMbMbe6JYvv7Qr9ohXkRN8Bmrip1K7X1nxljOqm16517BRBDNGvKnw/wqjP+ZPu2JmRt7Q2
1hGLtNeUwRsjcKTJwgwhQ9ZRkwJdzI1lBxlvR0jgbVjAYifGKzvkYit9pn1aUrCKj5MRSpndHSvo
wkouoEHhe/H17RR3QPeknBGGtzxhBDuSvcD7vrjQdFebFDY9OMBxne5KIiob2U5QbxepdmY7QPAU
3QUSLCG6lRcKXsMpuVo5rrE71+iN8VYRYLRvIMVupk7Blltbagv841Njag55E1pbnFVfGBPYya0Y
ma4YFs6EsLMza+pYRn1wkFKhNSa/lSzXeOcpqdYcJ88SoLXMUR2O9IA8hyNFiLQT6kbxRD0GMF0b
1tOzETTP2YgNIoj5io4nP6qsbk4SKYEMC0xwMQV7s88eAk1+FW7706vuRpNH/RSga8GKNdVr0SW7
YkqOWPM51FgkC6E+O1l6Ld31to0zYj74HrX86HX2r4IlHshj+wmCxTVgNMCs5/1l0/Hfpuj/T3Uw
Yxdf3af/2L+M9Fpm37R7U337m37zP1cx/eWP/lX+NxH5EfKD1S+1CoW4pf4Spg/+hBcWm6JDJxGs
Mt9Bs/53+d/5k4HvmVXluhUAm4s8+1f532ZpQIw7wP6K85gs/X/JxQwj549Cr00zI4WJ9KcGgIm8
VQj+G/1fkA/QFuWT3MrVcmQa1kNY559LChudY488xkH+PNLjFvZawcEjp/6EVyvzPUaSfdOzAmPJ
kR3TcnktLfHYmsLYyH581ir+0sQwmkhfOl4MNU+jL0kE9uAFXcIULcd4Z6Vaf/fV2CK6k0cFpHUM
/P7bkgZf8WIF1XamvQ5JcpkeIKzeYj8DGrdoc3EKVFDidBhikoitmDYTEcYfzL7+sS7xA9DrVg7w
yQtKGfOg0A9Aduk0DCYBwBe7AYOidknjDKoYjQubpRLAl6rPwiL9UJMlBZbMOVFzRBG6fvZg9ynP
uXFM+ACac7W+jgvq/FzydBkf6mas4A3bimxLOR3cnjR76otXw1DlEZ98/Di1VPg48LeirBsltD/7
l2h/yVQMl8BqUEJHIumuKJNzW39LllSdCwdth6cGx7Rlas46SN4oACgbpfJINvsdJBKdVVlz0lv1
jAYkTxnJRuw7hR3FnV1Fi1max9pyP/LORf/S4Y3sq1K33pJUPTUNdYe6nnTXIJNjlGkURYJ89sIh
LhW6bNvy3fokXaTd0xeUVQXxTZapaHrd98Uq2giRygrpe+N4pOVr0QmL62tJ99zB7DFHoZarC8c1
nEfeCivWKgX8W9frrQIJedFmxzs0xojdbVQX+qnUuMHMVl6ER+J468a6HFkt8RAMuliQJcNDfPL6
gQ06CD5qBRzfTA+dnVs7w0cphhG99ZbptamH93l6YEKdEQr7V6fMjGdI7OlbBkuWK8WA3cxrGkid
zvzmdr9TfCTbepEnjlxiU7qsiTRb3TQx8OO1+rJDSBqjLlW4Ehv7Qw7+W99Y1n5skXWmYay3HVjB
B3ICekhEMEC0MDHwyEE/2V1pRIkwL3FNPGsRs7srHM1aiNeMyCUNdTwYxNjqGPFt0I1s2+a5gnMs
evOR4FX9kBQVTFQI3+ZhcAadLqqM8hG6Q/zHTh/MA7DWXxl7aqQys+LSsxr9G4NaBhhGGNdi1EvM
gb11HJHyTpAej4pSpwNQ8Gnj2Yv3gJfuQVMx0PXF5rUWl+0u0b0K8M6kjLeqHEF1G378xBUoNzNb
elwu2cx7edGs+clLyKrDB7RwX3KgDEn19ucxYWeUIJJ/0+N1x9CuvTM6YYXQtTNYsPHSsmZgbkgy
XfsaR4EpdFrgC9I2KPrTQo3IVweMf08CQj0KgZTs4wY7tEAxjpSoEXY1nWjmhPhYzcF8tVAV7n7p
0K6iLeO+8Lhya5+BloBicUjLbv5djFPxUveDxcLSIQEwwp5mwIRB2ZOEDt2WWSy3luC9WJ2HM+Zh
TiW1uOPE9c50xlklygrJim5IdNDV5QwgLtXvaZo85UWT7SR8suvkNUgnbVDfrcrviWJox3FQao+4
igtKI99n2ycrd57iIm84e5W7zlf4bEZr3GS5yYROwRbdQeQmhD5uxLR80ed1CNzJ20oaIKtePiSU
O60q3WPserd8+kb6BTGQU+ITJgWxzeKWkO68PMdkCEKfggVzAuooPf88zdnjMnTzecEi+ufemwP2
No5M1XBLA1DfCUTer0xnTAWf65zcYfVbSoF9Dl76Zhozzd3wCPtBsR1Hdp29W9disCEAqm0MpyNj
Pph4fyZWf2dzoQHCzpsbTTbBrTED2lGMynlnY1RvaoN/QDXg2VoNV7VSInJaP/aayM293hcWM3TS
bLVcmefe4cFR12I4N7aDhMjj9CA0KGOhltXeY6bDCoG/X3wbUKoPDtfggy4L9X2iVihcbFltlftM
SNR5jqln2TazM90LPeth/hf6GYYVlBYKjbSqQ8YWyXCkaGX5xhLK/7RNDrKJH/QlC9wlTKUk9Yt4
BvuBeZgYzBZsiczCutDmrV/G0w5MRX+Stt6eY1eDEg9jnT+2lC8zKtdDYg76g821g6u3W8ZfsZv2
RxhWvHQcZi1cQ+pQ0/5xWjK939szncTo5/nOxivzrvUcKyFTBgEpucV6R1dkRq07zNXx/GH5rn5D
WBCXpk/0fVD0Ait0YHwnKUtJnCcgWfq2L86+jE3eRkl+ZJiwLmRLqPrl86Pi0EdjAs+9rkNsAspZ
PmJu6p94qV20kd/VMjEcuK48dFXFEg5G5sFhK7Kl9qXedEaH22ipmw3sBzryHCw8mo6oRk8IAAiH
1GOj4ogKF/nSrI1HauiMTcAv9lkgHr6xuKdca+g4Zqz6imI1nNEjVmJDONazxVMPaOJN8kU3C7If
sDn9scpf81HRW1PG9tuMFSgSS8G/X+JXw5NwGspAUTObM3oK4uCizPAk9r2G23TtU+iHSv+gDZbt
iU4zohp9/aGsTUac4ugVENdMk+4WQRicdRR1JmJRR5N7O2mMPiHjT7DJMYW+W1xEL14XGtQTKBi9
7UdGrYvroPMNDgka1uRUrPO8pkCKZZHe4VUHQ25vWg+Dt99w6OnTHoerTA7OwBiee6qj+dH2jzZJ
hrOTju4BbzhBYWYsCnSTndlUxcZzFYPepKkjxVk2Duj41tG4hPPLGB8GtRZFAFZ7GGt2nCbp8U0h
KavW0E3CAuwZs2D6NPfVPrfBArg9hvS45I4yuGipSksZ7VzGxHQ4aBQ7+CMj/ZpWSf14x1xzMebU
P3ZJbFCLieiZpjgRy6HcJEU8HSC4ApSo8SsvLpXHmpDmQx8Icy8FKQCD58suzQtrN06vGkfcTVcG
WjiNzi1Ni19GOn5MfpEcllbRgGeIbKtir1jZsTKqp4CLitkqEK0RusX0AZ2anUzi9BxjFqQGU9+b
glJehapNPQpd2AHJ7hqoMb5p8cJnAuevtcY9Lb0u2ATVX3yGOk/ULHX7koxv1g6U3cW4sNfb59Eu
4re1ImNTwzjb9lbw0Gu9frThyCh2aJpxlTwpyCb0E2pjm4esT1/NOQbqsQQvEEq0sNS4cVAjuupa
9sCfCNRnqNHZsLG7xsduW99bun7AxbeY81OKDpalh61Qa8Z+oK/haKITTrmwbh5HHXLBor1ONmfG
araBxbbN+EI84ldf0nCiURR6cHrTgaphztkzB1kPnwiGNNoVFxG86fQe9Rob4B5u0cFy2ZhbdGLR
9liYl0Sl71RslNs6NbfQdO1Pq4jrc2d2RhNKGCRnF/4B74VmfOc9/pJYNHA5Lac9iCoD1mkzecVz
fNPMJTuVWjleS9v+ioVAn+6s5NjUWRAijbkbyhXqQ97aKhqoG4YcqzDbLC16OSOKsxVdML/0bNkh
U/tWsG/k3OxHOwkeaCeyQnBP776X/3aXhCCJnjV7jWpGmB6sj03/c0rM5ns7izv/q1+EZMXGvZZm
Kt7SufgUs5YCX2ZEZdpefLFaZ1vQQWnAh9D6tHuP6cZegpw1txd6Ur63YEXxe77VGedVOiiJomgp
r0EFouVhSXz5YXjTQOzhaObVuO2MgMOwhk2y6U1v4yKLg0pxRtwHaUMHBstnqp3Et2XdawyVKI6o
SrfEmj75ScYT7WXg98eeSR8ibHXCEtofKF39HIpJ7KqCekn8ETEFC2rd1FRnuj7js7+u9wHfNLfJ
WdsVfJ6FGE2bE2tnBVR2/tAcvzkWFUV60nVuDo4PQjvygNjPJBYoTMxuz0PU6L+avLpXbWzduTCI
T2IY9oBIcCwGktxfDe7ODZKVwjLQkwEbJB7S3MRYM6UL+RLnGf5J3WePdcE3GCzFre/TemvE+ScY
lwbA8xyHccump6ze2Ih9FXY6XSAK89drM4CiYKuDsnrRIUNFRkx9fZzE+2D2f0zlXEadIY9yQhcV
EzdK7Ar3wWdEkyy1DhzXjK3R+ZwbWlDFMTey7LA/jE3+TRgDk5bmkRhIyhg/b32AYCS/UoXhQ3Qe
pY5N51qPTs1EtwpOR69ki9jmbR9pem6TXPLT5KZ71u9qWH7rNCL5ru89a4s9HcgCbVJt+Nk2cIrN
sr6pzE+2VOLcJ+nQADhrR1vv+ofRtvKN18zjtqm07lrlCeiLKnmnlmE8zcFUY5EDorTrc/8MK+d7
6jKt1P64r5JitdMQOuNF8mJWQXJmb+yE7KBI2qWNSo/aBCyq5GF0SIqUxbjfsNTyhx2MTusrrxpz
K82lPksqUnZj3vHZKXAXcrk7PEI3VqnZ26Z158icGI7pztSAmhhDfxXzWhDYGuW7Xg/XZKp2PHxZ
HuUvgRhB6OsiWlySKo11NUY2b21GzV1hYe033Qz9ddDLrcMS8tzZFkGvtkioK1UDW+NqwomNceQv
5tf/r1e9zO2v//2//mHiHqbzymn8x3rV/2kletXfulT/+kf+qlP5f3LIlOuBZ+h/afn+d53KsP9E
aM52AEMYpuXBrv5/OpX5J9Pkvicn7OJkJZ/5f3UqbKr8P3X+45ER1DlR/lfS9n/nUgUA7BPn5Vuz
DR+Yw39UqQKmC3eAqbsxe/vQTVpkV8x4vd89dmmdbf7mc/lPzKR/b+ojZO6QpqM9YAUP/8Fhl8aL
R502OSeX/eRGU+YxTy9tNv4oBgz5uvuvGin+E0vf+gUpXXeMFe38R8N2Ug9DMCRUPQ9+dQt6ClhM
N+buHPGr8S8fO3Pa6lB0wmrEBDVQMfMvHONrGv0/umfXbwCoJhWMcDW9P6TV27lVFb0FPj4sKzmT
S4cDXM3y9M8/1z965mEBY0enKYFrDJT0H5muTWzaY8U2ZzNARLyMuDsuQTx6lPPq+tc//1J/9wPh
kVxVWIiXcOF98w92YIzThayISUF5t4KtZrAHZjFVHf75V3GdvzNj+rh0+FL2eoOg7f5BPS1wMVBk
QZEbPKAK/lxp7tW6GiVMg58N8STiwOtDis5x/hQoBNCAuyihEGCLS3E95pomAfnaw7RF32koVUrH
QsZfYApr28ny4I7JK43swYMymKQsm7LrNB4ta1PZXr7zcvGo5tr9nVRa/AmhkG5q6s13vLTzR7NU
t0RV3R7XJhm0sUifmQwcUPiWzUi3jnJmm/1alGojjEFFlKQaLqIuG/dirtkzDql/5jycnp2KcP9G
Gy33m80LJXSD1H0A4idCa3bZQrterLBSYHQ4ucAVf9CXWbwtxUT/GstruDd4RN2LDqDo0MQWVITU
g9HZLYym5IEQYmpiso5wBF4J91b1ZnVoOAGQnTbHLeyabGc3JtO2WZRvZazRjApXIBSVuCmTOj/S
FMkW/p6/67EaU7iURO6ULO9aLpbXmFfgwYQkdnc9UG05vx62pJa7HLBxGe1RdpV5bicmg7ihVIly
2OBl1uiZ5qAVo3VR3EITGN3Wq0d7YDOUOYilnr6KwX6czNnOAe/ErlsbA7pMERy/d1rcfJOBrJlD
SWhADaRLHDF6oDu3JNu9n3Uuiszp/K1XsOakfwlbA2sCIksKh0OZunV1adZNsUz4aVtnQglx+oxZ
hYGVf1Z5H59wbgXQcsh8hlKAuYT6U75BmoDQ3aSgIumJQ+veGhk/d8BPl6cZsx5uZcg/efy55H2X
hGY3BHt0fpqR1ZiU6hpgqlCbgX7H4BCY2hIDUpuAi7V+VcScptvloXek+yYSOi0sCuAfwQx4TZS2
mW5vsHfVcYipZbZea72LESSqhfned6vMeM+xefyoKFRhAexUp8AKZk4i5qJttU4SZEVNxOCd9TH1
JDyw3EjDkXXIu4y28IXzAkzL6iizTt1mEm0ny8Cv7M2efAKt0GxZybdMMgJcQfwbApmIdMGZkaPX
+5iqZ/K1X+XYXgaS8pzXVpOgSXCe+pJ4m84e3qyqNb7Rca+HmZ9tZYWpoehPzFEfWqkd87kiU1UT
VLLYVsRJQgJ7tK9d7XfbXPXLUymQBepyooAXfuy1VsVrw7MwCqjmjvAyi31jqmKLM+wgXP2TepaZ
/om8jxYfgc9tioIgIrNzYIwViT3LxLa4kD0TqnyXpi4OUMqTexFTnQIOEWlDJm4wAuXGqm3kW347
AnxlrN+6MqPObpju+Jnaq9Zi2LcAuu/6FumSrGW9UgpFGNh9dkiHAnjMav9riOVGnT0K1sMM/Ib1
6K2OQS3GO6hWF2Hr0zndtMmAtuZEVmsZd1dz86jAiQWN3gsZSjU6ssR3tNfnVqsojUlbhh4JN4bW
kdgAVtpcPLj3G2f1PqZBQqCZmRgU1QBFL+iR1K3VM5mu7kl36fIwcdw7d5LYG6vVktBYeSDH2e3J
7hJZwW3GuTSp940ah0vc1WVYrxZO05EBrrJAfV+y/Oc4uj3Ys3IjLTjEw+oMLeqxvvRD8y57swg9
o5huZmK8wVbQWT5gcBpXyynLFO6E1YaK0pIgJRXcXnBsIeE+1B414tKkqd4gemZsPCSVm55TnqeR
x8T8TP3ndhxBwjJqv9UNOdNt6pXeLkjthzgJsjn0dAPRpFAxR3JlbdvCJmDNFGxGaILxCWNsfSzY
uoVAzMQhXzQ/ouzP342pUTyYo/1JybIWjja2HDv1nbNP2GIHoh02WVDcWCnd7fkrRp7ZzzmBYVaU
1TNxDr6wNNz3hjxARP3jbaKiLlLW9Dp1KjkCbOX3zaPqmGaz2uLAQNdxy/bHZI2XoE4uRcpabjSw
yxQ5hk+He07TJF1+rTzA/YNFlnbGVsyCT5mpsbTJv8Lwvw5VhkPIzqTamNayG/mT4VzXd+639BBP
WLF0jWs+gBQb+h5gBIdAI2TFBiyB3uYs87gl7JV7+uracw6plrNQbvr1b4btZle6XJfCHd0Ne6z5
zzPHLVjttEvdgzPx00dL15YzY/TMQzZQe7QuH83A3uKtEJEEt1HRJJCAN0gT/SgGtk6JC/cURouX
TJslb5N0Y7WmtR/8eY5c9EknYlXTpZuKSxLmnTrarfadhcx7OgSMomW9AygMy7vpyl+wId7KobvE
afmljPYb3PVPu2ODOsg4nKvgNtfOvBd6cx9ldlRz8dt2n8e2YP/j2SctMx9qJ75keawiWbG7SrSL
p7B61vnQI2N7ztHs1NVeaMjVxvo0dSM+bO1Wl/WPyu7dyMYqSR+sPFmtpAhuBB6l/ayTip+meQcV
A2wP3Rhm7AtuloWWQ5w1C7CHEGIkvMSxrNgNmZmBbXSYj2AuU8yzirpvfEJM3JKcISKHyVkoSnCd
q+3Y0CU15S+e5dy9yTafXNgwkS0VfpH4jML97sQkAvDjpZTBY79LGzv9VjqElBPb1fbeUFFTl5Dj
jpXAkWnMD2kFr6GjN12BsbZnbLiBpLE48/EAGa8Y8pzHoho/KIEpTj47gX9j70yWG0fSbP0qbXeP
MHfMWNxFk+AsUhOlkLSBKUIKTI55xtP3h8zqqsyouhm39pWLsJwkihTg+IdzvrMLmggNukljHVvz
k2TKAOiBdOJww7AhJxcCwaRyIUR2496lQFzFUTSsuvaiWeYxtkx+KdMpznZNUL+4CZq2yTqMym7W
QpTUD7w8o9hEhMCaAxxoUFqq1PXdDNW/0rHXrBADZR82EtNNnWbiXKajurUj70juc77TPCM4tnAC
97jtnlH1y5uyLKl/OiwqaEUvweymb4qDdDXVcnHA4r7DlN/fuPjw1oGMbRZqRrILMsCxCRG6JDrk
xaNVimpbT3N9IJabxUeTuQ0meTu41bRppg51UB6HQ/Ns4+vzuwZKZx5UWPTnDg2Mpz0iSMx3ejo6
rxnlRUzwyVy9UdKTuRr0cr5GitG8rvqTnZravTKmR4NssXULN6Tn0t9UJdFNc2QBnBTWPhhuF4D0
LvcWwdGIdC+VHhsKszgmpHOQAcd22caetA6rvj/keQXlkTimTd1C7BCWU22bphuPjuE1z2bdhVSE
VrwI8KptEIF9bliirQuzHu+Rwt9OmVGwcX1RXAWI+id/iB3cd0nW+iIH4NFH+FnkEB6BxS7eQLJY
ut5AkyXjKn9lFhMeSAzdd5wKvh538Qb5MCJNHWeJ2eo6qNskvGRVUe0NM0Bx45TpPl0ytdPZBBXb
jNbKSvLJL4glAgAPf5bIAI+hS9ocNIOgImuwRoSlsryUYBwlxir91clT590bYRKCDKIKJPZm1VoY
utEYl2eXabGPgJutk5O+5Tx6f+94/zM0+cXQhJb7LzU+63f1/q3+89Tk96/529DE+YIRnMkIoxGS
IYgp+vvQBHghsZZMUnSmHwxP/jEzEV9wCtKVov4x4YDpfM3ftD2G8wVwGPlZQkj0Pfz3f2dmAqnt
p7ZeFzrzCwzqluEyN/+54VazbbQ6IzhqHiv6Ts26oLeZvxqqwPhDHvG3fp6qFTq9/KF24QFnoWav
7d6IyclOvhOLTLoMHjFizIPq4IRRcDHDwfhamXn2YLZVjY4vsq6IEhBwj/htuU2Szo/Qbm7tdOC4
TVJHfqvlUO2COT41dTidnUgsQJsyZ2OmG517MQBE+3ZS9S9ukaivQx/T2JrcxTwXjS6Z8dIP1lHT
3OQjtBg8q9LS+1UxtPOdji/m3EIOrVYFzKWb2kFsPdi5ALxUhfuSdLebIIDnTFK0h12h73deIyHs
FPzX2aqrHUJ2kCXeArp22sr36I9v+17YfsKfPrQZcutTrIur3iyNey+T5oak33fLbMR9zPp7jc25
J9m7JAxtl0SRlW9UA6E8mQK0IHIe1CfR9e1tDuB9r5CQb6ecR7hrEECFw4aYhRDDMfKhVW9k1lnG
YYlpzKac7+hBWEhkK3sJmm9t/QU74pkr522Y9X4DNvohz40XYNIpGRlB6TfhYALhJ6VhjqaLjQRl
07cK23J9w4v0KHYmZ09DWm9o5frF0KKvJPY87JXRVZBcz6lYGrfVRGkeorq+wdBDke408Iwlz0ac
P5cur9+YxMU+2Fmm0WVCnEDhEJWA+HKj6qF40ge8uzJBaLbylAUnJ9aN25Fu+VAMBt945rcRc+zR
qhty2wcDyJ/WMDBjYQCD4G55Pk5Qcw4+RKCSz7mqezRVrrjHlFQeQjcwF292Id/DzjLPWTACbYpq
Yz97pbGXAExOwJy751qTlGE0HWh0FE/mZLDsz2SMEaKEgGSOWTIb+0oUHq8QmpfZEcEpsVooOpbi
+xRjfK34iP0i76kzmpl0RJooWJJbsNFymwVcNgLz74XyJ9yHAEXWAVLuIEd6UcQk+WWs1Q5F5eBp
U8mJpsS6M7VWPqbmNZxtXsjhebhJec3HQehMG2TCBo/0+iYs1q6Hor60B0Gur2xXpEZjxBnB/cRj
Sfw4/T2/Z38Kiq0nkIrV3Xc7DTGgEYaVAplgnwbPWVCkLs+b3IgfYO7szC46RwabaBBPb0LZO2Qp
GNANR/C/JNeZLuaOe9q66zt9OiAMMHcIlS6DYLemw2gCoUKT5naue3ErTFyIzFh3ka9wEk0R7fKE
EHWpaWxmdegloMF4KLvENwwRmKi4Ye+GX2nA1JYPoKUmexPKCRVPxneBkubs67F2d7FAfj6bFQIE
u3jpSgT+XZXgge8IJkEt2fhmT0GAVCU7E0/pvkxa/c0tIhK2cMsAXFR0TwUppDxHY8rvWK2sNg5P
7DVTBqq4VdwST2Ru6s9FT22i0dxlDu6srNK/Foz6Srby43ta2t5aZCg8AgSPR32WXy1cMwej8Jpj
p9vN3g7IzzTcomKdkTdAvmT9OOFrYQ4l5MLCFOi3A2cDExm3hBrgKnpi3HMhqAdXc4bb31xX0LJv
O1yEq6S1FZJI7UT4KoT2wblLm/w76PsRTsAQ+sKKSn+oAQoUMSKApki8i17b1ypJPgzNQgiRcLuP
8eC3Hi549CVsfAftauI3fBK0oFQ6pW2sXPxnDbKrdZgyQZAKcbjRO9ZpajDThSbfP+vxp5aGhyQ8
TGdmbk/aRElCzghUg+YlV3q+n/r0IY5bsWFg82FGISkIVvs0jVx/0JTzR6m3+bk2NLBCPZbaISmC
UzSQg04iYvw1B7qzM0c72JjWohrIA/p8WmX2mTHC78FuKbwUhXZSE/kuHwwlTd+IdLlhWW9Dr6v0
4impk4jTbmc5i8ddS581D0hRgejvNmydHYYzuorRhqzH+twgsaAj/+hzcIlNcaJa7VhDExfn0o2S
k2NdsdZl+zyw5LbMSeKwGr07GHqlrUMZN2DkhtphnNZ151g3m1PO9ClZBaj090bIbGCdAAC+Vb2m
PanQ6g+WjEr4amV8dfKhf3Yys3iqtQr1T92n6dcESllJGrzzWrazdgKnSnRsVE67UgO4yo8oVph7
3pjYaudpOdeGlJefCoNGuZAui23EuUv5sFa6vLJ2/+GRWvveNBpDPOk2Xw1hh98MDkJwxIjtoNd3
Fip0GUeEDCQubC+ReijQUjqWsEtQvBYCnp3ukueIG3yeCj6lEKGdI4jhq8uF0ZUM2SobmFOw/OW4
pvzeM4pkMNh4abpPyFhcDUgCOV5nC+x/beOJxAnnDQX8sdQ5e6QUbrB3qJuMrvYyBjYtFntCKRg1
m9zB9/w8asPBqjaTMsKjw5p4m2cctFPV9Qc18XfNHHNUViZnLmNlya9yyJ6amBF04QzmrrOThmvJ
pQghRsFGeDjNSOeD1q9sxioS9VBvlRkaGqqUKgJ9VacnzZmdUwEbjh3+XJtrSyy4L1vKramDnZhz
2HxCGGsvVPkuLVGD2sPEeN8U3jMnJRdk3lsJBgIu3iH1tJeadoD2dLyUNVwwtEfxVhut99gMdlmt
Xq3BNi4dqZHHcOTKjwZGbTBawFyG+B5ynceLUbuLDcLuD4RAGlzwY/CAEjFghpzPDv2XMC45G26a
t0WrOoLNMO1Iw++QBX6ZcRX/tuj4T3/wi/6A8tmjqP5/L1Xv4s+PDFHxn9aqv3/R7x2C92XZQnm0
AZTf0mL59b8dgv2Ff7aZzHCd0MTai9vgf+X/9hfTBi3l0iCQoIbI/+8tgml+WehOyP8JcmPhZP5b
LQKahJ9aBFwEBgnwCynKhjNk8Ep/lP8zWXeTJreYJ1XZEjpAzGZXzuNXrQKBJ5bxZWi19R67DSuQ
GMFm61up5TMdeoyQ/PvcrRPiPQ/GNZu4biUzPLSW0Zr5minVfFeSGOXjA7YfrdqMGJ023etsMzO0
vflxRrNPygX6+FZl38KKvc3kDgjN+lIjpJWAq6pAomiiDm6mbL5zI+fqUNStNWe8qXsMennIzN0Y
ckSZk9af+SVQwPbYjkOvu+YhWh1gce+CmHDSrBXL3Nns/aX9WuOIjTaqRNfaiObVJhjWd0O6gKDC
mog9ayumLN6gCFbrSHWPPTothoSIkBcOzFZp/aFdOORJQVqYMUK8sRJcR2VbMViz1ROFC8MuEX4t
s3AMmQ4DyjZqVrhcIzhmrfFlTlR120/4+aaJ1dagNYQyWeGmgmd3U5lMR72sPpAhP7FysI3jaLHQ
Iajbd/rwdbQRfhQNruW4nZiXG4gy4B8Oi/t0M5hK4JNKUP0FQp5tS76lGLiPZYiDK5YBrEweXK36
zYSpt2tbhB2NIRUPIHTvDl5fdgwxeu5ynhIfVUm+bT7BHogFJogqa0B5TIe6QOSVME3+WiepWhcp
HuuYQxMpMcIUhwqDZXXBL08n4LCdvHXCjHJdosbiYRryUjVWtVgiAHQEktQkgkNr5GiGpijVcPkj
mulqOztTrfX+qGiVcGYlT8AFTT8dSZ4NWP2RwbhUiqCrkfkM41boLc+FoyvxJpSadgZd6vTdUbqt
2Fp6sExAmc/PKK8ceBy+XlW9z9itZtMyxtu5dS2MC8aj1EpkyaS+BmI/cu2sGyZRq7lvH0GeILZn
bYZlktHfKKfdMMbJwa2jh7GGxxfjj0ACszHm3CWlTJlPXo+kyBry4lbUMUkbKsDxxVM/SFLKo0BD
363kgGVz1u4Ijv9oMyrlgQHkkw3C9UIYlgRwAB449wSGfeR2O3NRuXeqQmgWti8d8a4sKDq4rFk3
PQYBbhrPRQvmpTNhyFlZrkSXQMYVCGPDjCi0ACf6gTa0ZRIOoVEE7BUnk5cNlpIeUVx8JM9r6XgI
SNllbHO3sFRYcluZt8yL95ZMxBaRKgN88mANO/PrvPL41w7+HaaWJxksWiAEQb42jPemy9kyS+/D
GEagWihQN3Lo1/1sYkBlKXYk5FnbAXPGBxm+p4OqYYPg2cwd6lZL9dO2t2reDk9ZNlUFNuqUrRKZ
f68Z+W+OE7lbU5LQotXO9zTPi+2YTvdaNQx4DVHYKkicJJmhup0sc+UwnVw1GqqxadHmNh4WGzeu
dO4Tmi7ozcU+Jf1vXduO7cO5QAP3W9ZhWeTDRkkC9MKUWSDQLiwR9RvqsugwhVzbLMFBOsYamWvS
ujS5Hp+iOcXx6dY3gYZPiYb3lf0LmuPOPSZJ/dkJ5Z5IW3hSKgzWuXtVtRXuo16co2VNA2Jk2DBu
X/yHg7XWVezcNhWakKKsdwN61TvRZi3IcdSrWpveBGg+2FkxJMaaykHCdDnU1SFto2DV1KP9Gggv
xoYJzVV0GTsfrfgIJBh/njOnHk0Y6nb86wkb34TZTR54pPsQKPjUGZyCWh1goNHz3m8Q5DadJe+D
WvNBumTH1gi2SS6jp0wG2jHTHfvWXvq6YQzclaytYsuTD7RGhHM/ZCucrAaCGZ9ogynSu5EC1MXv
iq0p2RYxojcvs/ptT8gbSkacrWU/+3bDLofReYdUH9FYE7dLcJ6qHrWBjpFkp/JH5mG3Yuze3IWa
w9GDX+WsBe2pdiJ97TQzLEbiIxENBXv0jxiOYqe4gGFK3vu6PdEeXU2bz9ML+BRcIl+P3Rhpb7kN
0I73hmcEpWLodJ9A8qB2LF2Poo32DbMQu6xRX8s4+TGTNrWiVxUrUY9s9gNSXZHR35E+diyyBfo5
WLjachMZaLkIwj2O70nAXUBYDezHRq0SJGcD/cW96zYWVgcApa3M+OFJuljPILw54pJnqJm7DqLT
umcsQ/DVfrAYHDQ1t12YfB3H4VRq3bbvJM+JobfJCerga6blqaWsXAVz9aBDJWpmGLZ8zdwSoqfq
q9OIH9DC8P43xndyb7+GJTf4lH+6PZGLYN5fQl5nWSWOh0a+g7bewDx+TkGN6hnQKDQuHGVze7Hr
4UwTiqhWDCyOEuxZY8D/nJTdDsn9E7n1HwXRUN6QuptwHvtVVoIxl3bss+MiCAxDLDJgczt3NUaW
Ok9pnaL82YS0l5E/VnckXg6T0m/4JWJ76ViFTfg1eCfNBtz4EvfgBJumOQXlVO9QJhHDZap2MzHG
vKqC2UsO33Q3D2buh5WzZ5Sa7ssgwI9XAsEw9enZYr6/GcrCREKNN287IC69U0SI5d2E0gHr5hOC
EC7rfJru1AItzj0j+lF3SX0TylFdlRnyCRC1Ye96w1JgntliyrQLHjJ3dpGS89HU7YBTKJsfda62
HyYaErIgm2D2uUusc4VFYN8ipiBeECwQpncPvKyWjZcJ7dopLNLaRyKBixG/JjqnUOz1HCEA1Lc0
tdjpl/rDYmAvMgL7VjEO1Ru2mwqOS9IG75gLxDfbw7W07nrNjHmzwOvR/oCY163gSI2KGhwotHXE
g5ys7JgjmyPBlbsRLvOzVcRgDSIo/91oojm3y8XpJNsRG0ElcHSumaROPpTp8VttoxBoPXNey8bG
QR/P2YNhpcFGC7vwDsWzc2xYPd+hat+LfjY4Ycb5yKYbt9kYd3v8jwlTY+2lQkFqNPmClmnczCdm
2IJFSL4GzX/n0XOJt44rZW3bjrNOs4x1b+3N/qwzdbYKPUSLgilt5XRzcl9UHUNjndWiipddXk4Z
mPBQFM01KIzK2MR2i1QcgH/6NQ9D70G1JtHBU2dddXBbEHIfCTBEwBTXJSPvRUDDQ7/V8XylPcSh
IpR7HBkRj6C5uu/L01DlTbp1MFUWG37m6joEuXaQQtg3Xu3dohM/d338zJ3DwyMqxyMikYdB5yas
qYPg4ED1a2WqvQXdoADtoO7PPMn+fyA4q6oMcUzmGUu5ZqbHpOOa1+MKSrY0Ph045G9aOhYHbfaq
fZnWL4GR5sfO0MQze0tQLxIRWjO96lGSbSmk+a7WZK8w0vfk5+DCSno8A0zBPMwFceaP+DvWeUw8
naUCgM9WfDdm1lswkM/KXVv5hHkwCZqvTZ7cDkhO1pUOKxcK1mtoclPj3AvXEiXTmQOXBr7mnB1N
7ckwTOjuPbWyh7P03FnVQolRDa4UvYB6FsiS3TQ74ABY2Eh1WBEIfgWw415iM4M2ERsaZ/NcRPNj
q/T0ccitJ0aP7h0VOvYjMgUZB4/WOWiLLb/f6gmls9x55mSvrUzp3xzyOznbI52oyQks/TA5JhZB
Jm0mOSTI5aNnbFIZMve6Ooq5YIbUpfB3TNv9SJXVbuY8h7Ko2FzEQINq2MDEEfn5QOaoxez7IyV8
loGW9tl25n1tZskPS2tR/Dto/Bg4Bu0KSEeyuBIrczdGdnsXFbLc41qbzsbclwRHpo+xmIetLBig
eNi86rieH9o6sXye0zxyiJfDAQw3T8/ISlyrQUvvmgSsOOQR+0UD6J2sRVtCgguB8Bkrx5DRcWY1
RQwCfdgqx9fJOmWcWRZ49XmupPaZdWbJSrcJz8LL1Y2oXHEY9Fa+e4zlfnh1AFrI7bOtNBsIyOww
PwuKbiyTwipOTsP1OlZEm1OhFDdIEZzD1PCroNGEQj1O+W0zxtVd5LTFLh3celcRI+pPwzQfFwcO
g5jQ40Sb0lBwQya0FSFKD6REooCa3YmAI78AfSP7wFono5EexzCtXsmHR0JRm/gZWJxupklHcFqP
2prM9/hIVIEhV3WjsmsfYKJdMaUyb+18JLsIoR4EPTAZF0qw5CqE80k6VgnWAgmUOzQBcqRKewuB
jO8nTYs+2B3rd9bCp1g1LOO/TqELkywbGvmdLtv1h4xgYSQkJAC149g+ZfUoLwymS+pEnV21NQa7
nG6dkaRyQz4tfVqbbU+ZHjZcqvxQ0TrFo+XrS2QMm3D4k1bXfO2cuLxUJDoeRNcUG73CPKNVxYRs
Bur3ehxy9eglYXomtDG+ZvaUXphOVXyHpvio8+RcKQXNz54I50vqzK/6YPqQlAK7sKsIXgjstMM0
M9fEA7oz3kobZ+RFNarZcsgP94rUi2kdZ1NwaPUKMWwyVMGW5VEOIYnZ37vKeGIhnnC+0a2yLCOG
fgdQqDgINm9IydSSj+zV8/k/U6scFd70i6mVgeXzL60A1/qT75MX2n/DQPiv//6Iw88/DrD+9vV/
51eYLnOrJcfMhlbBAOl3fIUUXxYzgMmqGtQ4EPR/jK+cL4KQJsFYCT6txRL8H+Mr1uIIfkgWs6VA
ac5K+t+AV1vmMp4qEH8U+QLaQCCHah0Ihu4QRufZ8FH/PL6iq8kNRLzkIHfujaxznJ9FxXGiRdHJ
aIf7yLEybG5Vep2quGFHBQsrddOvZChBLiOLxCu/kvyJ2CIPJyanCWnBdipvvaawHsC3qyv0dvuh
zuf3wU2tPUJyv3Ub97mYVHUBVD/vSAnub2fCrO/naujvvbj+TmsP+6vAmK9qucYkQy78FKMQcan4
XSgIm1biFjLifTEU90ZA8q6qeA6FsWUdCqVxOA30wsQhsMKe7/PoQjBqRGAymwBAYgz2N9rg2Rui
JN4S3O04dvutQWDuphpYUkUpoB+jzZ45w3mIFxNJ7WCkNoGZsJyrSN0RcKY7dDB+q6ozoRzYCyxx
F48azYJtZOtpNr4rzSvYrcNmC8nAaCU2C4Ol3i4LmE2TLR9+ixvrexnrZN3ERr/B2I6SRlKoV0Pl
EbXQ68yHRAD6WT3ERo2uYAkfN+TG67Xp+xwA9CQPNVW3uO0tVMqgy2yW0jSa6AzYRai9gmGLppDM
ECbcRBgUt22X7rSUXMNxSJuXckKuwF6iPxH/gy0tnYtNxWPxRGB8cUPJbkAhG9PTYGnOOUgceIuB
JBjKcLZmzgINtWx2dMr8ylLmUiWiP0Hhri6jBdy8bSzjdUFxrmB6MtbKrYjBoCsScDxEaJDp0/Do
AT2YJNWwq/Fy+k2OiNggduUgQ+cxlqVxAXINhymT6og6ogbNPIkn8hZ4HMKL3IF6zO7zdiKMGZN1
kCBv1FCU8O+VxJNF4sNccMZy6W9FUrUOg8lInkVbT48e3u0BEITfjiKEOxjYPyje502YghZIIvGt
b0fbD/EJE9mDhT9p9UeC4aWtJWc+q3JBh7ibxkMcwnyPhAddlGd0q08wQaEwZg6TwlR0ZECl5QzG
pfCOYCQZFkXSyH3iiJgYJozxmghlgBxwSbZMUKe5t9/rtucadMJsr3cJakokmlwTQhfH3tBZOjrN
gBlVZhdXEHdvyxKkVIomN6eJWwO75Ddtt4y26rq9SR3vu15lxbbwCon9FD5tGN92Ub0JByRXUZ9e
kx4fD+wWIrojxVM/UHN/7CdcskHUk6xlsxZMvVkxV6kPYTSqu6yBVIzSpXhDLgBFkFp6G5c882zF
mGxsrckHsbkRLYxe9Ce7FvgCFZ60n0ovPaVNMd+Y7WxQiDK+RlVOFUw7deBKYzrYJ9NLkIODo05A
L183Ze6rYczPy2G6ctxcHitmBIeU2epSEta3zVxhc86iCRyVbkV8Vo6pHkQx1pturFG7WbC/wPfy
M9spbryACR9O0AR7dzDOPzpulWtD5wXlL8xIYAaK95rTM6ybwSs2QVfFZ35JJYIdmFVdiAdBjH3z
Okat3I9dp4PKGgkPRt63gb4R32dDnhRLGaqOGhks27Esg7tSr54E0NyNG2omBP+ws7mQ43JYKaV+
c31MPyqnrz5CLMi37eioaiWsJPgm7KC8s1KvlTdey7dHQBCy3+T8Go/k8owA/pAtrzC/2Otw1qLb
SobjD6+KdYZ3BRBuOLfxV8vFasx9nzA2QVd0MDpb3CX4Ni+dtBqBbxIfQtvoEa7uwLCZUdkBwj6I
tqwnMlU3e0YQ7tcoDKCvlDq697gqNmUqFFJvZ4ofcHuro4CmSAaaiIPbwQidtRt5yKP6ubAP/Eqr
JdUo3Us9QlmbNOCU54iKKChBoXU9Ys+mr6PbTJOgOvXB+eYJCCTCycWRk8tZR1VCPIqhbeqmZR8Z
4ioravcG+0nwacPRw84P73KlJgZlQyJMPiM9bI96jhQwKrz0HWwz0eGFYtrXxZEwIVW/dVIg4klI
eQaT0oudhT/5MUlxzeuIJpqSHHqWwgSyuSyOD4JcI59qX+cVUDrhqg/778wRpp3RJPIlSDlAiTDA
h+R5Of2+iVaDXIMRzBoJXNEe54z50nR2v+HkdTYuAX8bR7WACCmwK1rPqXmVsZLPDiE3ayvHAlWQ
gY7YylybDpTDVdqW5iEx9fBZFkh5oZHgCurKd84WDgWm6+uGLGrM5ozFcxbDKASmB4cQxBlJjRrS
B5Ogmk8rTXYujxqeiNK9xk3vnrqpQ7ScJvdoU89JoG/MVPQXcMJLrnVHdk+XMGhzctmsRwMVcUbI
5crqJjAVjJLuKbWlL2AkrEZHRG/E9rjbBpcTalHXXouRUjd2kVko4upvJkLCIPzlwzNmF4aw8fiu
ySm4rUZLPkIyVw9OvQg4mWJUWxY4qEMWyz3vjieacyGAE0dY2fOYhTaAGK/F18wRcFMX9g2chwKu
aRlt0ef3p3wev5nEBzJITDRWGjQwMYqV5UzdppPiZpczUxuesrBT82+Q6FGONRC1s646s7C7AV+M
/xyXw7HQJxYktVWvUh2VvklswyZrrQpiKoNtvXXd+ybK9v0En4qKP1+VYGuzNH0LCvtDttHbDP7L
RPmxB/9QP5udp9/TMj9knl18j5YJZgAWYZ3BLDh3Tr+FypGsQN2FZ9v2ssfZCuMj3itWhDOrAsg+
mJ+n+gLgrNnqLryQ3ntPMMHsy9lBk2gNdMyh+2LVZbJPO/GuZk74Ja08W4updEFHxnPwqKGdA8OT
oblINHGbOUazDwcNZDcS33PJ1JiQZHenIFCsS6W/NcEU35s0gCuLL/3aTDfBGOvvE2YYf8bRtjbV
aB7ZBD0QeHE3onbZiKYkwOw/rcn/V2uyZHb/1UL9+TP/bIs/dSO/f8nfuhHjC8Mw4nAM5kmORen/
h3bE1g2DWGrPccBLCizE/1inL3t2aDo0CgZ+Xr7ob4pb1unENLN+FwZtCQ3Jv9WPLK7SP3Yj+KcN
DKdC6KjXdUf/yUbLTNsieosVV9iZzIo0g/iw5JKO+acukk/oA5KoRi+CUCd+EUv7kz+aF7QNl76N
d2catr50aX9c41OzkMztGawAG4z8xfDGdvx9tt1HK55+FX31c8/122uZ5BjxNxaYwp9eC7F86gaz
6eKlqOE7DwHo/fI5DEBwBcY5TqtpXQ7xYzzkR9C4h2SUu8wsPwbUAX+4Mu5+/2D/K++yOyRtbfN/
/8/yQj9/3CgaJD0of3g/owsLXAEsxikxpUS7hXsF3jNCtCRYATQ9zll6zqNG/8WL6lws//yqLj2C
4VnEMP0c+eIoq+yrlGee2Vu3uqha3yxkeDaGxcGmOkxN4JCiEu0RxK6yOBATfASqcl+V4XejlLvC
bA9jyvJsKKs17hNmx1NBiq57p5v1Mc7kTSPa42waH249+n/9if32w/38kXmCixPBCQRxb7mC/0B7
JIWvruUsXT6myUJXREkD5Gcm/wWJ00n0IQLvjJ+mETowvwl1ZkJwgqz2f/1z/KvP0JM6SlkHO7/z
szAdH5xbNdXsIikV2PjBLkcqQSee/uJ1fvNf/9P75UQwDBu2kQWE4E/vt5l7Cyrscl/U075K8y03
7a61TFoaozm3eg5I4DnGl61CChXOFharBVRepaKDa0LmYnj3bbLGT1wlL5pGQ6kH3kQNC7oYvr63
JgHyJN0JfBbRAOuqi1CHilU4Zv0NtF/LF278ihJbX3uYjnCaZr+4HP/VjU/I/N/f4E9HTpIwGi0n
bkZ6Ze9FIsjeukPt7SEtKrJuiuwXV9C/uvzRJpl8TkBIJa3vnz9RN0iMCZmAuxrD6GYCCg2jx+BA
Ww1Nmfkxjq4MFcuqrwuuYfji3BUJwuXGG56LzvHTTCfwJi22aJoPlg47aST8ptNQHE8IDcCaqZg9
mZvcwDtTy16IZrpMf/UufqKeLuflcvPylwX71Pv5pNa6zg7JSXLxFsCSb13noBtYozcFsFSWsiY6
7zRltsBQe2WOXr4bO9bwhlVeI1DAPh54IosYXhcL/jBws8+eBBhihFVv4R3z4H0CgFHguf76vvnp
AcM8jfOG492TBtIxfqQ/f/jE2NvdOEKmzkE+b7GYhGvSiR56z9vXjXPVQnUvAanBGgp+cSf9ExNj
eWWXWZ/U8a4I56dXZkTAXeDitDNwrm07bbrQVsyXWuaPkBaqfWQ29i+yrjznpwP+t7eLao6UOywx
FliCP79dCkXFxGNAtNm49hPCE2NbglG6elChrhqT8KdwZOPRzo12KualAg1L+SLMNj123ph+7b1Y
nNA+4/CbghGDrXhGM30YrLK9Fh6r/gYXbpkZ8z358WSEjmEGW5+PIHqVTtCsOzzB65HsmKKfk50q
BaS+oClPNXmuO4vV0UHPJcnkI33/5EXOhXQFiIHpMEWkkNQsCFSWv/RRY29Lrbg1kvxtYkB+bJ3E
vmhKvOKgHaE5M7xhdPADs55vRtUdRCyMfctZ0woNfai64pVTO3Dw3bGiaXwM55hRvdvKwxxrxjHP
kemRINq+Y8POltYkcjddWhum7/aFfh7sSt5l9nhOeqpwP6BSuocRGW0sbzauvWsPz11ZttsSOV7k
Iyv20D+TCJ547nMPuXE959ERMUrse9ig13YUpO/5hMC8i4AFgWL48OYYwB0S4K1hJu53zeiyD/yH
2CJZh72bC2uTQiIF6KTKY8mc9oj2HwxYiG5umcOw8qtYjBDt7YQFHm6M6ivZQMz0kLWTrdZenSRa
8mpeQXF0a80Y+r3GaIah55SeBeCy7YDSJop1UHoI5jSo5et24k5AEfxNz5FLO2zp1ySA2Vtp4UPU
yELBuQ46KotvokYR510wDpXBhsXEoSXuBIFuQF8Lt7tsJt5rmxMtGsORLfwgEfk9A8zsh1BR6Cdp
KzklbPLGbKVdg5L+Bc+hOMlmgYyy0bkw6AsvUyQZSdiN2OQ5yRjS7uq7usYvGDL3WTFoYyBHAtQJ
csF42/0Pe2ey5DiSJdsvQonBYAAMW850kj7PG4gPEZjnGV/fB5FdLZlR9Sql37pXlVKSkeEOgoDd
q6pHnao6RyaEGxI77QW2ar8JLMYk1g3qhyjyqoXzlfV4JmK3Y38dhZcsE8v6eie7IfmELnmHgFpe
+AjVtumRaASB7V8oib7v05M7AHOzpiJ5wKydr0DNUiGVNZtKDArOeUOcCU+BsqruJJQ+9LL+Mdn6
ke1U8WjTIAZBS01LgAQUHoRDn3x22V7SsjKPE8vys5blUrd8pNkMmp4vvpRs8ouUOt61oeU+5lBJ
V72eDKY68SAHg8RQN34GDg6OIC44TtbWQxWpqzqghKIuqY0KAIRuG6PrKVhR7irSk9pbKqMJrk6v
DTKjK9OLKd6pfXXKEXTXMOHyH0vZDW3sLWCJ3tobyymxjg02ZbJdWkSku3iJHDF9NZYfjMcCod/c
qLzDS4iKNmymwq68rT1XvVjVNrbATNQb+MwevkRcaiz2WGJpbFfc2elzz25mOrLMrN56PbtkOVIY
HBPmUHLPEDXYAhfE9jO/0oe07vt1VGIQMNn+LLTq7JxCdXHpz6rS8a2cik9esWyqTNDSNYz9PWHS
F5Ap44Ga55dQwRVOZw+OhL8nZ8bGl27eOEtNPAUSwAL1LlURP8hRQaVDgn3oLOlse4Mdy+jM3TrH
2LIZbSp1U6siKRu8q9Rz1m1FE3PlCEgReUY1xxzeMMRLoBLh3uQAwOrZoWqnlPT9zZNxYlFcrkzf
w2EvjgBejlkrr7NW+9vOwG1E5dhFhLgjGyXTg9mwTi1c8gJdP+x4868cM/qheiys/hxSGdhV5U2S
jwezty/sSS6SLezeTsd3jhxcha7GU9cWUA6QmtYlkNX1lEysVKiA6dz6rrCdr6LrvDOBWWSJ8YGG
nhuy69TCeyWr4GReVQ6eu7rDZ9Y9qsG+jgIMkSqcrStzxMyXi0vlxdWOmat5F1yjjRdhbmoHh9dF
SVavbKj7SCpW3/Rz623hynsnhwyatL0gL45RbSDTo9ryHFgD3/SB6sOZJU3BdmwFiHvrlYW3czBq
TmNvscYa+iuj1ReWSvep6SDGugAeA+obF+Wezs3EWPPOQBshAEcjh3AvnNCQnbIFZjO1atwPpCss
+oCgmOQao3AnuZ242lFLxdTytDhM+E3pMU3u2lKINYscbE3QOVm1ROMpENENcSw2fXAaXlgGYQHp
xL0qUzRcYgWXQNivGjrhDoJR+w0o6OhwwF25EmgpLZGkYfjP6yIrjp4Tvc4R2Ai2+M0lLAQrRpV+
BABj7tQsfgZs2fEEjIKuP6Ck1ox3kaxS8+DnfbyQfeyNqyf/tg+LTW3irUvKxRXBMAsuxsU2x2Pd
pDVmTTIn2QntWtdDOYG/qe27aog98owTrJOlB09zOenMIpaWp7tmQurXgwczp19qcsbQ5mHquNs5
sylKcyrcu0lO/VhZ4TZauJlaG5cRsg72ZyaEIXq2YxDLGRb3DQ8QVt9OcOF54G+gW0Le6MCVM1tc
rMVAZyfgronpG1uYfhokSTJfCS92V2lDSVDj5xWkJXsg6G/G72kLgGWMgvjLw4u7r413uhDzqz6a
9CWMy5sRrD07kXlXFpijRdL6X1UCmjAOA0nYMgxvwQabzxr0J/8+fFjQS9UDVKLwkfAYlRzpNO3g
tPiHws2+yOwaF2OuBUx3DZpU+N259kcKSeDNvLsdSqGLAdppaHn1jBLqy+Ra8ZtBAnbX1pF7n81u
dvTbFJHDNfvXIMR/RZ0SGkhnwlNkbEANkT1pM8ufzhWiSb+oJ6NNJWe0KCqNFXwzuWzTiBdaNDmQ
ABb9JagK4POIt+tANcV71+EkGoIsvY0YA0TvpgfO2wl9ZpVc04NXXmc9p6loUX2wuVBz9UsKihCF
wkUd6pGJZuSiSPB6Ng3ex4uSlKTuV2OH7RmejY/1EmXRraFJeYsGFYGkZIDy8qNX1dl1DtJitmLO
IPWiX/EmRsoCuwvCrLDTQ7MoXQ65z4+WM2AELvIFXwgPhdLFRyPLbs11R/75JZwZhE2v4BEhQDS/
nMY9cHl/UduizH7q53q8JRdoHUDBMUwt6hyqEmihwkmuMC5yoszFQwwai4Azba/dou/xqvk0YhS/
ftH+cP44PwFjBrRGoQxqJEKRG+NDu6iGjWcgICL4eTAhURXjwP/pRyXUK0f+xHI6cebjSQExHagL
kJK7GqryHoZXcUoX1bLKOVmWollEITTNeFE3S1c9uDBhj5M5YhWmgpNdSFceQT1zrqM9ghd6beK0
aeM9VdCA4nsCCXRHkddq5Gi/CYmLviuG6rpe1FdDp5fazR5i1ET21UpfF4tW27Ej3hmYs9tYUNZo
OeOOrrZ42/xSebtqOBkxym//SwMGBnzK8Iav3aksXmtMKUTgkn0Z5iyHjXVU1HTuSNbMUs53BDx5
bzBwXUeSDIRcNOiErldoRVVxB18ciZqG+YHcQqMejWaq7huPg1eTxvc9RNl1OcryqClKvmQmzz8M
fyEBzZGgWpiqhzFJvu1FKRfhEHFWpWYUI2BITeG0t2PBHj8SxaVOAuTFcpKrKQP91zjTrRfjWDR0
c1aQZDfazsnA2da7sQj4cKTVVndxuJkQWdcSnZ9iM3X07FEe1WIC4A6iUAJbgIE/ADCbs22YA3g+
EuMhhL5YCWZ/vkQp637w7DQzlf56MAf7GE5t9eRSnMWspSDtq24rs/CbnDvcw5q8CBN7RFMzbZ9u
6jH0yXlllBQtBhTd2G3xJRYLBGKOuAvIvN6EJT1FAf1H12OWus9ZHm85XKkDKbYPx+2de05l7RNl
J/NdFDjiploMGIVXTZtqMWU4Di1kQTnjhZDXJraNdEz3RtOcx8XMkcRT/FhgSDrUZXTXBnZwkmzv
1xFou0MRC/MGrExxNGuSf0FrPWjkJiQ+dvzzsu2npCC8HXpO6IC3+iieXoq0X767fnRXoBSMVtiu
pVEco4JJccqJU/OLoVk6j0RpoeHkvOuqZgkCTon7XTZecLYMooMAI/MHXZcm2iDndBKQ6tXGLvJI
/Js8pnDm/C3IiJb2o49rgbOYAtcjratmrquXEafGKQ0UbtQom7W7MRPP3enZHN5jkYo7w3XCjc21
4BCwgSrtMwjxiGmKE2OZOIe1mDmo4J/lrJsxvCbwbOfwMSl5OXU4YqChgAkjtL8uKvMjjODVgJJl
F6j1gTNef0UebE2p9o2sw2klhzo/MC+9ES2Jtw7Bh4M7guXKaDsAAtV5T32p6pvQXp7DrtfttN2u
sjafjnGKeheYosqp6HYDezU35WPiyGCfa9CWXu4dtFM84IMrdzE8ug9+hWes95RUNMk5N8c3t7ay
H8qCUsjXB7+bx4TeOiRfnGHkKIITlDB2v7Vl+KBgdi3TusStqhLqxGV+VU8RW82E+xiMRbQZ/W9Y
ZAMlUJQ8VTpdm6WbbD1oZXVikyYjA445kKr3ueThZTqOtaexfc3LNMWy4weXmPFiA9Eb3a4ZzICR
DpBw0UCg4yuI0WQcw9uKIxuvGqkOnNARtKyZvSqlVSUMqdcS10XIpLtLDItszURafFVgZN6VGmMo
7dgjo/WY/6zIgq3pcZhuCEbN2yoYLjwAvaNjpAffj4tXthL9xa4Uj+LRS4DjJPk1TSF3wlTFNkq5
xOHU13vIFLDrKz8xCUnTYW0kFZrkKCFfjDhNhrGTN/TSggHvJEyqpX5j+NXEQRqfVg44HMEHX3cg
NqFb7qM+pzuYNfy6DXpx0BR7E0QB+fcxSx5dSR83p8IviHzpIaGEtaTpa1pqQmism6jfxMnFqS8w
u1VcFcadH0i9k+NgPhscJqo1uZhyJ5caktqJCdHTTOIoKkpGaY0o9NSWxPSXQCmk8KaerWMykIPq
SmpOxqXwJFmqTzIzywmgt4QvWppRpt6Uh4w34Q2Lg3nLS1fYVLpRpmLES6/KsFSszEvZCkmqGftQ
nUZ/bM3+Lzf7dw5E4bAg/H/HZlcfDeVZXx/tX3jEpNL5U/8t9Dn/0IxvgFpN28F6qOT/CH32P2DU
KvQex1risX+KzZpLa5aH/CZ+SYMWW99/knW8f2jP1CxOBTtfh0Tu/8Z3+G+4r47nWHB/UBVZHxP4
/etmEjS7Vl3v4cTAc712F56DMLr0vl0YD5Gw/D0/KfVUQcoxzuP7okqoEOPCh/BjSBHxwoyI8UOT
cocjAaWnOdR+2l6lqrKOvmG9cATIadMlGsrMgc/KnT/yX3iKFFBFuhArvIVdEWjn4Eb2s7dQLWRn
dNthIV2AaAlOzcDwlmX4q9JRkvJKeRFyvqUzj+PisZq7Tz1G3ms1MN7ZPVQN+MvNpi4LlhYLmg5C
xbj185qNKilLx9XE0UcYHVkrAMnQ8bWh5qO9Yfx0tkOFiWpe+B7hQvoY6Iwl1AX9Q2dNv7YlRBCx
sEHgrtTrhCjPPqrT8VQugcOmiemzW7giWJOpeVxYI/1CHQnBj3QwXA6cPfxm03Uo9nltU1TpxeTM
7Ejd6BlYn2+3ahNX0Gac0YIoSj4jua87iUlA8Itd3JrEKrl+t3iZFnrbELpHD5xbC9YtMmj3LmmI
zm8DiARNrU5O1T+IiBN3bzWgP/yrnEltW+be/QQwLo/hHEXSfAYsu+8rDoeCsNwAayPrLLC+vjvs
ZQwkAOsqNe6g6GKYdNLAO0cBQruCKYuZWgXVqljIdfRt7Z0CDcThD8O4tNfCrYpP3QyvTtB+64WC
Fy48vJLbY68iaGo4NwmYKMJRydTb986C0ZuSmandP1nw9abamrZEDOSdtuz7xkofde9yC40DOx4/
TOpt0ulDVQJazK1834CwOTmRlNRH5N+8AQ5TKmh+93LKeSoBtEfBKdiQJwo2NFZQDJSozbTohyJq
1mx0HqOODIcySp69fPZJ4LM+sV3W6fZtjIGMTbU+UddJni4liAaRUBf5XnkB3rvc/ZYMd3LqDvRp
n6LJ+sFG8I1Cqiu/767xZqQnVpRM5QvscFIz57+ZXQKfDupAvppxeQSxvBSuuhoWWmJKlwF7ToOJ
rbiH17/RinmShSiDrqw/MUWDqDCNvU6ctyHOPzx4jAlcxgI+o/aHD6y06gKKB8kqwSRc4NeRS3Rq
ITo6jfkiRPRD6/JssnQlZJXuIPyBgCT02jxGmIzPEGwpm6Om2p+o1e4WVqQqoUaKeAFIdr9gkuEf
YMkWxmTE/Qu8B+xkMvrzKW+FOFLNRLBbLcUarnM7LbTKbuFWqoVgyWHhRixMS3+hWzqw9W+jhXgp
VLnYGuF1Lq2kH5kRUNg8ht9aw8CdjEWnGrO3oWDESFgOrgmQiWMoO3p/QWpWFkcC5EMCapo1ECFd
lzpJz4XDydI5X9dAsPdx4nt3SRaa66Rjx7xqm4Y8LUSVbIF8uuTr7TkG+zln+YYIW7vRDFo7GAPR
qlo4oU3awSep5F77Fvkhh1mJ4mtglGc6+OjlLCBqOsBiuMN44EwDS+rKHLCV/gKT9v3TtKBKEXSx
ZBGQoTrGfMEH5rw0qX3uOoaVKgTCWNdMMh5e0cGk/52eTGDPj2Najbsa55UPlm9gB0h5MaRcWFPw
LKk0HARlZW7Ebk8aj0XivCCV7AGb3TSJvrZJXrMlYTPgrN3AutS59yaBPmGNjtVaT8Gndqu3FBP3
ts3K52RBtRp9B6vd998tL3/3e3XqLR64JvMca5ZknzCvrfoUf5HKiKMlUVVFm7krQtyiAGFtHNY3
CAuUEvcUz2cNKMKVqq1XDT5W0QUPsinZeGaDHc0Oh83sJUubHF0OlHbET3hPi3sYs926CeYZC0qF
DUxiDlkHKc7Ftu3r0whGi6sQeBvyh7wnWJiJ3Ib0UtYbs/O7bd/curCSya2yRtbwKVdN5pWPU9F8
CtO6IsPCtskUVKlO9nNJDTvtKEa/Hez0LvIElWfd4ln1xuHol8H35C05zTZx7kyy9+veHIyT46Rv
nA/7A+fmclUqTI9NaLxhEy2I/wJkUTT3CAtAc+MOlykwqj3D4T2P+vuR/qlVw9YwtAMWVL79WE/e
zRQP2xhjCAI+w7Zs7ccYFYka6WZP07JDik50e04Xp1YZ2ES88mDk00toFOJGZ/j8W5Ldc5zZO91W
95AxC1rV+mu3SsQ68blDO8N6LzMO8qwG0iOfJuO6dJ9iABsH+jlieEeU0CCQj6uMzhmGluADvLO1
SScEkrbs06M987iWg/U6p2a2ZnHBIDiVezsziQ11wbcDGJ41JZc89uxz3hiUsKXNa2JiDp0s3h1z
s/hAly5ipvQXuiLfRch2GmbZuCE2u5tzpzsOPIUMl4xbnN2hIh1Gns4oofGmrxlorKUvBpDZj6gv
ig1BiOfA0U89C9Q5neIby85urCimoYyM/aHOpHndusm90VHdMyPHr2y7vzaMsXqIogAEbCB+xsn4
ZNdOctdY3sVMom/b4p2m0Jn4KOaMDOj0VcUY0SuXqaphQtKhte6tag8V6QGiQniIU368SmQmzOkx
vgE5yAAty88+KCwOO8tqJqOGzHTL+hRL4FhI38dGQBBNXXzCVP8Na8NhALEVi8k8QSawlndMblKC
FU32Y+uRJOhiAvQuxUdLKTIJ9UzuqFfh5eC4rLwrh4p03heYyIBJScLMMhr3eK8x7BKb164BOywZ
I1IVyNKOnkqm64IiURHdOmR6yZwF3CW+Vc8rOSEh0IKTXjluswvtjOBwUFlr0mQkA40hhXwu2scY
HQef4Zdylsd3YG/o5R5x89IVnPV7YQ17ii+gZI0SQ7C89yN5tkT8UfTiZfZAV6SKGmpPvVRpG2xk
UVNU5PBFbB/HxH4ng9tc5RBUsJqXxzjKPwcPUa5Eq2AnzAa9LVkvqcdmfjCrUzkNOQk0vOoaH0tV
PaVD6m3aCDRJwLLilC0wL0uhYZQz/5aD8eNhXqBfeTQ8KchffCHj7yilc3WEEOYqLz/4ZfMad943
vkukBvnEAneGDxJb23QBjS3VBqtxgY/VduKcxiSDDdAv0rwL0MGFVsYDFW7ZzM2LvKqABnDS6joM
J80COqMMaIDr6jVbhT03aoNvEyoa84QGkAQoDUu2t5pt4GkUdwWbYAGqAbz58iCsBQtqzYO5FrXA
11oyrauhC29+DTb/NwL+zQjoaRdM0X+cAh8+6u8o/ytd9X/+2B9jIGOb5Fb3bLkk0DwhsYD8ET/T
zHr4niANyP/pVf6n39P8h8WOZfH2YFXRcnF9/XMO1IyVSqJV2s5/F9b8L/Jn5m82IomTDheRBduT
VxOQVYbUP9vpCid3EwKpzWpKHPa4DouIyALlqfr7yHZzmqRExbYxuB/76M3QzmOZd39jCYKIw1/y
J4/bHz8Eflcbf6eW5sKR+vMPUdtYxt2FWYG77KPEJI8og8Dn2QFUp8CoN26Ub0vXeU1L6yOe5AP4
uJcEuDtOl5G8upkgrPZ3Q5ESBePcIydaFGKxFrxXIa8+jlEZb7yeV9qif+bauZ09JNc2+Gh7XlWB
NcIm4x8aI73VHeUIlDw+zlGJQdT8sGR6BoyTYZQziTvrG5JOFT2OumFapYeBXtfbzu3uGzP+Go0U
VI1Z3pIKRclPKOtwmocm6L5jYZ2aAIwD3ssVNL3d6EMA92UNRYfO1savdiY8Aiqb71iwpyvZe18N
jSOAXLYQNvp1EuRvKHDVmnXj2XT6g2sCJ1RDV4MaJT5IcRaB7O6togPH6c163eRGS0a1vzSzPIoR
QA8GsDUn7i3O9HsWt989cV0CJvE1HNcXLLfjOhHWZojDNzs0TkMbv/c98spI9gGCus0rZbinx45b
RMTXjTHmhAPLp8pYTAUmV8KwaJf10oTYEtAbh241H7vormXLuurxm3U8gMOJluE67l8UpIRIgZkz
UvfOtlAnkQ5WooUIGDovHaLTLJy32idLRRBsxVH7bxx0/+bWh58gFsOzbUqil8td+ScnaRO5Jtzt
plohSfowb0ncc8mwwaQ/cbE9kPzDx9Qw7sb2vsjJ4qRZptZ/Whrd/nGP/9kAvMDTfrv1caWxMsWT
pKV0f1/DOLpkRUpMjaPtfO6NxjnMkTYxc05ncCQW2wZ2wIrjGCSslrd6GWTrtgR3gGpueLC381Jv
Ss+4birKIlv+lrU7QiR3RbyyM/2IdPDYDhVFy5G7q4T3YFfmUxBHME4sjtp4rO5mq9l6zQgxZgJF
ZgbJYwoHtrIxDv7nX9b81+85v6wjPM2JktJc6zc3XE256RTOAwGKMb5Qwngp83wmVxjuY9s9Z2rk
pUn1j9QksCvEHLhjX6TCF/1en3sACBz7+r/xndv/7hMgz8sjGBela4nlCfmn26AcigDs1QQf1DcJ
PxbdddWUcMpx467Jkj/P87xLuuqK589Vn0zvjgbWbzxCY8dBWRCSyd1W793Sey9F8c4X5SBV8wQ9
6z3tkquqrzdUQ5SLcrE3ByKoKBAABZgDKeMpHtpFFcnMn0DwdzxcTh2zHfUun7pTaGjYm0jjH8l+
bGuFDqCL7lR6uPPNnEZYL8BIkfycSD5ybOnPtjDGjeeHX7gSVkzDVyok3ZlDrgokFTwqNXb/Hx+o
5XHz8jbig9W/fYV4LA7UB3PtugDiTWLxm4WhKpFviDB73Se4hoOc4/di5MkQYK1Y4w7bFFl8qrXD
CFZeugQn83/+qdx/fadpYtt8mZTnYPr8Zan+0yfauUw0ueA7BcP0nfPzWXX+h6uz22By9lY/3+ae
LdYyHgb0l+KrV88hMjSKbHUQhv6iE/WmDTmX1kV8iaBhFXV34+TFPg8AwCB+XUq4PMkcf1Vl97NU
zTFOjGAFKiHmQttL5gw/GtxMTBl3caz2iT2doT48tMmDmvuzb3s/yPmdA19jwPDoy+EBwYbRDK+H
CCC08h60O95FxXCfdcM2igdU6BFsWTd/kQc95QOO8xLNMvDFd21O93jK1hHdSpSUzHdeRZXi5H7Q
aI49bLrXQX47JhWSqr03U0botHhwspn/Y8w3GanSv7v6//pAkxxyoGNzlnXVwob/89fJS/Mh6DOK
Emlp0sgl6Xtj57eaxmPtAIrGo/A3j9DfHcU8TiyMtdo2l38yf89QJDQz2/PApz038LHGCUexI5Lr
Xx9v2lpPrUdz2DSdFH6Tv/ld/82jw5Jw6UEHOPwvsPu//K4xZhjBCoG3W2Yl56CpoHK3PI//8/38
L+V6y++Fa5tDmiTng4z517+mCkRL1y2PTUwZW23QvOYQCMTcahJ2bsgy6taSWwnhGiiOnLnFwff8
zc8g//VjJSdju9i2JYdS+7cjmtC5ZnYbibmaqHz9NCVnqsZvxjG6WT7fODbv2LicRZtCbIvu24aI
rVZhsv3PP4fi+P2X96UpXagMBD94k2he3r89rVvXZP+NY2NFTQg388RqvoA1BIGDOR3SSXd0rJk0
babfrdIbEAoQsWdirrzlzTeeqP3eRMLbCNc5BSl953Xm7/RSSzIxh6/GKmAJRX8N7MfA5b9Pim4w
r52x6feYvR87oOVAmeuVkXgPbtTcidI7xSRhJeeH1cgHRBNJY7NXNX4iPF/ZEJLpgBUbelzGzViy
fihK0MFy2W0Mz+SWf2GLvL/5Tpim8/sHZloMLwTrOd2bNEF6v31g5tCEWJd5Cg04LjTnsA1rmyvM
dtGa0jgO+CEcOZ5reBFUPj36ot3FJSmQxEjAn/r1B5aQb/rEIPSO8mZM9V2cjVdhZByr0qK63BlX
dOq6a9vId1Ry6mMhngxajCKJE2kO0Dpi831YBHV0kWBjdd6im7MMQ6rl9gybkBm/bT8GfGeqCe9a
Fkfl5GM4Kmhs5p1a78K5mRYQZw+Xs52etbIJCbsSMAY1wDXJVqgx5ioLLcSWpss2Zhh9ekNZro1Y
3buioPQnZu/uFYK2TX7zc4oTC09V0Z9ENYfv0htGYJg+GDJ7BqpTyKRnkTHl74GZWjfG6JibshTy
CavwE0lu2OztIuwoSoPUMLovCuDOSavkHb1nXo0wfV77noYxk46vopd41QZFV30vbssp9M826zsM
raDGx/kdEW3lTn69z2IKe0iHrZ3IYUuUzyWUqUW1ce9ni+Ys07vN80dHJndJfuGocjMaxcFRMKZl
ZN2o1O0pJIOrI4zqnVLDcDPP5dYfujWepXINpxW8m1O+66B97jB8buY0BHXnNCWR3andSbozXlKR
CKx4HQPApOnekmIDf2leefSAX+hPxk4zpQCsB3VgY7RNlYvf1htfomTE0YlMwRL1plhMgnnLjQ8F
FQ4WStoMhA53MJkhbTDulBG9Az29UhYbLNOoNnWXnqFiv1kuiPXRxgphJdcO41Vvhp/mnHGcWSq8
RngiLBZfspnzEw6adtO7Tr7FLH9OHfPTJmUJeV59z6K7jNGY36TEB7D9nNIBjEghbuepXqMxvcLD
L9dTCp+3mDl3DFN3nwfeo5XZL6yp2GPDjWJL/l6E8RfBB8bF2TsnlXHlj9a1V7L2N4ofVphlGyvx
HhMzfBUt1nAR466sUlyd7py/BHp4N1wwcZyptz6tbt4InCgLFdUMbXS9kJGhW/k0GVgbU9jX/DwY
qiLcTtSBj8EaxCgnE+IN+iqYcOtBvkufE0Jvhwb/NQRgAvZYvnR6js0M97epcjZ9vk8vm6A1yhLZ
3vWAqUVp2lO+HGefmG9z7vuhOfrDMGF9cQD/1zLdh507XUNqAWLKsTHNuY52PIcohXl7X48A4MK+
o8aIuBMFClTBtyHtC7IjaVbnUKy0OwUHsw4/WE4mB4JR9Xfp6QHAaJm9zoAwnzghBGtdJf09/kVS
RU00rMkqZFtnqmkJ8AdwVxWdXJnIP0tIbFAtMPdxItLG1q5aw+JLx93jZ/LKo0HkvZuzkpOZV7Hl
9mFIhT2y3NqKMpqQuEbyKmD2OEuXnVnfe92Xm3YXfG7OSz/MmF55owSEBFpM/QCuYAC3sXdMWLdv
vDAUBycPg9diTuuLtvsHdhAtXJncpAVTYc/OBbBzeP/uvuVdsV+wlpYCYeZbIPXs1J0uLS3TpY5G
zJXd/NEHLX+orG/oiPLBlbhttO4ii7wDMfNd0Rr9PjLQc/i+lVvBD7CdQoYL3XY3ll/bWzR6Op2o
rqMqrG/FA5MVMhqT3xYa8WrIsEq7cX4yY/Oxo3qyiaD+0Hmx80VycLrkZ+l5j8puXuKSXYXAAQQo
hSy7r14yfEZx5lzbTf9UWhBOa4+/pC54DQLrv+6j9L1AvdhQyXP2U+s1a6xwW7vlLQX10BBNGxiu
SK1dkVnuZrYIl09h90WL+LtvGu9xyH/MAgfPigDJp2+A0ZcY7no73Hep1ZHhv4519ZQF3Y1rMIBP
nfpUIHq7pn6Qiau2c2q/1J5HcVrb7KiWOVNCupvtDCIDNYCtlIBTAu/W7mdAeEb802r9jTEP48Vq
SmIe2Y9Kca2TzDk3bfOksS+vSgDINwM73VzZZHmQL1fd5P3Ig/gyRzWybf86DghaTRw8DZWkEGG0
eQ6hMQP2MbDkU1CGlB3TSMaFoZLvrKP0Zx2yd1XCA+gwvMRWCCcfVpG/uK2tPrrqyGDwwCq33AXA
E7O7roaJkueKiw2Ngh6UgQpoGpPtmoK84uec1LcY+fjDIxWrtr2uZ3efAK5Gj3vtGeVz6Gh1kT13
5uxBz6gQAiZ5bThdsGqs6IR7mi96J5p9No6Qww114olKaUEqLmLQNUQYFe7CbsABRrISPN98kSOt
zEX0s7Nuq278KM3YoNiBykIpsV2b6mmoh40OizsUzTcGEnCgUzRhFO1/hKFhXs12fCGcUdLbwgyY
Ebvl5n+zoJdnJujP3sENm8eHcA6uSApdlY6JKCwwrlcmSRPnNYQnuaaDbNNW4JySev4OlfkdaRZK
qupeZBs8FZhNViqbdrNLZkYRQU6nFL2ueWdNeulSee+N9qHPmOFcm8bF2V3nKY9zrLGulD+LrgFB
oYi1Of2F2NeGSO0x6rN33cefoWhf+0g/0ExLcwnm0gKQknLPgD4lomW9Lxhvgyh7DG3v2YOokLak
JlWE19acHhgc+V6EFQpqSc/RGP8k7/fd5+YRj9lHQVUWq73ykJjDrurYDBCA2xb9V758QzqZyMXM
x4hWv88dVDrOUg8UrjY46juwKR6nCTJ8RtI9xmVzRzrkxR24LGYdT9y8AfgeGNS2irw1oyZ7Iac9
xEHBPaHnD50Oj5Zb7tih/uTYco0YNa8m8jErU6hDbDEVY7qpLLh4tUMbRl5Um9CMv5c+iq0VBzvY
thzWAqIXij6eylE/0iL8bJ3h0+w92t+w9GiTO0P3hMw47Y9Nd1UkKEBYdW/hsPwwqr7aFDFnyibx
D72qBGlU79roxx/JjP2dgxUtXFfY9s6pLp9r1b8niDTU5qpk00/itTAAXFXBY+WwGPInQgfC57uC
kXRl58EP3N7diicEWiOO1kjk27qjObSag1cV+j9bS0BLZkiooxYuNK+WMivvTYwL5NayYzBosaks
VHpi/ivpDPdpFv/I44l9MnUmIPk1McnObXHAa3zRfbc1ZfqcNa4kuwqjUwwOFlXOEmuoypzg4sxA
siMIQrQxB/iooWMVRr4VlsKZN+OytQbX3jBH8hLDWdUJcoIJTYGhGkgCjRZN17xknKbbOOFA81FW
X82FFyKNwc6t7VDh8a0PqYtDkHPBRXQTNg6LiJ5+45h2U9T2WeroEZXuEEoSYjYW4aw23EMZ9u06
sMyHphl/6ji8D4OeJQFXUPKrh61/sWUb3ahMOmsI33x5BoDBg1Bo6rN4aekdWOV5ySO2Tj56P7ku
mnkp9QJCn8HDgpVgf1p9dl9Izi1dpZ9cSpu2kGnSbel033SdLExZbD29mz+0LoQesaCnFbM6qOT2
O0m5fiRwsler4UQadzxHgKdwFkjzkcM8DQp56rrH/2LvPJrsRtLu/FcU2qMDJoEEFtpcb8o7srhB
FNkseJswmfj1esBvRjHNkabj22vRGzbJ4sUFEq855zklXk/MMhmRAl31ZWBQjVtj7g7GGaJdmeX2
ly6cnoxApj9MKEB68o7tqbrreiZlCfUfHB+6c7uZX602Xu5ADCSHDnLxtq9EzjKQlEkSblPK1ZEc
xnOEon5jdWRi12u6qBu7f8YNJ0LA9bx6EBo4XXCS2QoVt2X71U2YIGJGtoFo1QIHUO2qJskAjs3L
8KWrHMbv0hj+JhAwfo8yGd5rrVe/K7JpDtmSNeHZAR791hSs2ZMhC68RqLYNuC0alVRbegJ+Dqep
bX3v4i30rgDdzOrHY2K/jdso2BVGgAYOZEvJzofyMic58AV+7eUw4AMdX8rS/0AbvBk9wtkZABcf
8P/bO5VwpNkDhV5gg/kaXOtkh6nZGcUj4ETFC36kZjOlSFOZuDn0bh4O18V5ROzE2e/HX8qYyYTj
JGc4PEWCgdhzlxu2CP22JJb6TvVUDWpk2SlyxGVFRuugbZsSOW1vaeTBY3t2jCNpomv3GXYSn/Eu
TTPvLYbJPNvZR92kn3FVDfcL1kNWq/Yn5uk/88q9j2NKLQpPgOLTj5bTRQ8IYVDuYXyIqOw7H5x8
6qeoh1gYwdvimIqbKw5ovWl81LugkomesJ2b3gzwL7CapmE0b8lXJS/C7Q4ySaqzxJ39zsaFRN2I
YLdqpBaJenHoJG3FxBl9aZF+b8ZedefFQXfk5qtqPM8vCYDfc2r1+kiak/0+5XwZkKQReqt5uaVX
1A9s2vRpqdIjjf1Kh0dp0NgMF3ApBGZQqx55pc6BQxz4Y4P405WxPIDHy4654vVXF+1NWNm34SD7
+9YV88myxWUqkydVJT/Xxt0xvbXVEGY3MNze7YmsiAbuPzkRElVY0nfrPqfaFc5yJvh8OUgyOraF
SqL7NqIydGhBjgne2dVUABXcaikSimakjHAmQqQ5yqJhBiGOj50uRlnDtpGMuSNsyQkaLmLtw+XG
beDNUrFp+nddc2slxQcc5vLAN5ZteWy/OYLTEQn6i1V7zlEa4kzCxTibBTdpy+u9D/2vDZl+m4AS
7aCClFluRyw22YQfSz/d4b+Jj3L8lloQk6I5+BwkhJViasmkIo7l0PqIinDeHdkorCNSdR4M0O+R
gLtbkwf5sV1VHCLEsJjyemj7it7Wk9tYdw1gDMhNe9db2XQhJqKmKnajMOnNOm7Be5QPB2IPi72l
XSY7MZwSPGbFCvcbXjMyAR/Ddp4v9dCW1ynt9EPk5u3BHvGv2vN4qZwQq/pg3a45brdkKnf3bS5L
lJjez8iB5o0UVe2sgvhqr3lvphJDEwmztS1fCS8ONn2KNBbL7a5beubNljnMIT8tavR5qSi18EEd
xKrOkZUDY7TAwowMh7Aqioah0rAQyeouMzqAECHp7MMjsCJ5Ggb44h4ZhZsIOP19jNWeOSQGeJTw
9fSaSwU1rG+I/s7DcY9N8iTJbTmOhGnvO3JkHgx2E7xTqU8a+yD3ijTCcyYmlPhFZO+jCAZ72NPb
Z5Y3oVUd8p3rxsjmFSFlW/Yzj4RyjsQZIuNwrOAUjjWbxILwKz0IzEv5rRztG7vtqrNewhn65FvJ
WhUe4zcrZ5Hs4W/YSw/F8dpwXprOny5+gCuyDVDcsPT8Tt4nOK4otN76LLsP20vZDOUJUDMwkiWN
jqtpFcUYVTYQMqpo+g7SW/S+bniv52Uc34Hx2U9VJfe1Gds9XlPyJkyODb0dbeRPg9oNc3QdYuRI
RiOha0mpXM9VQsF7mxs/HokKw31zB8Lge6fdaWuX1Hq6xTOC9JOf51UEXdbZq7YRATFgnLfS01QG
4TheFAmW8yyPesToP1dfR79Wu5g+DSZJ6h27NPX2C5mH/Lmo/ZjVIvaD3Q/7NLG+kJTxs295o2vl
4ACE5xOnWHBS/pk79tn2Zhr8IyyVz1QlAXmXEPlS2Kgn3gI/3GbwMOW3xyKtgtvIH4E3l6n8YRq3
vbNGpzwReIEKy4z1uR6iYru07VNcu/lD3TlPXR6aGxZGKZWvc44WS26GuRKPunVIgybh5Cj5G3dq
7N5jS8ijXSb0KgNcNRug3W1Tcwc6UOZ2VgvU3Co/Cd27KdoA5ZJEyZCkfzvx/7fxM7IMmL1hJODy
ech//jqKH4UqUt4XPZzX5YeVyD3BTdOuEeRIsc55+c/D7t83G8hDXCkCP3AdRv/+73ussBiXYgkw
smRLcoBjfDdXEtui/TDPV12ps27105j9c4Pz//U+f6P38cCqscH5f3s+Xkb1AyzIX9Bu//Vn/uH4
cP/wcHrQc3LrSyJn+Nv+S+oT/RFg80Dps0K3/gvS9n/QbuIPjO78Ov93zTheDST/kPoI9w/mXKiG
fPufyWv/DamP+/u9SxyzK1bcte+i+fF+3wg0kyptYPFkbc2oWYqgIHHFhtorVfusVfWziVghjqs3
XSjkMdyWxbbHdQF/9rXrJyZCHb5cKwxvHdpQeuKAeHpHfMalJrnBAN3Ksso7UhGpnZclCftgGCEm
SB8rJ3r+lwv/f9FN/M7V4bOgnGIBBMGMjZT323ZjDBzwbiPeTbn4ZENGnLaEa3GWej5pYBNwCPYx
+TXkUPib1covsNJfxUo2zz0iJRF5q3bqtyMgjcfJKdMRFKddXmLvneyS7FgMEYVJ4lqbHAguPfR8
lh2Q1qjWDHtjcBF9N87bJUbSES/SOhnpYkhl7Qx8A+R/lAiD9iA8Oh05TJHy1tj0LEJsz+Pdrvqf
/3z9ELj8tkizV10ZujQ7op60+e+vJxnOltCrR0SeWTI/x70I92WgL0qZHwb8H6Cx7hAF+i1Kqdph
plhTmG5nVd4x9TjGCfgQHyEpQvpXhpRUiaUN7TWLqmMOm2gzt6Sy5gU7Igb1zZ68on7jDRksCyNQ
TK2KISSW2AEw/tPgjbzSYz+AeOqQhWYI/sqzYcEGSxqSHhxnp+iud57ffVbwNXd1iXGkriLaNL+0
0BUgdVhwa2Hb9I9DEX4GlC8by8fcyKwMfMgSHvpEiSO7cFyYqEtYqnf0aNYIbNeyFO/sKb5YIT75
jdLuw9QA+x9SkTD7YFynfCKSdHDTZ/a3MvAekEoRTTu09VZ2FNOAKcqADQXMcBQ4gXwPKpTszCPU
pfAshj8t/OIaFvVxmWZ3Dw6QZQFV3s7j7L/aMr3RCG9Ok5PED75d1PvEOMUxw2d0qNIFwYhaVs+E
s8AVnxlMZPTV09DbxzLrgmNVhAt4jeTBwuh4bPT008bs3wDx5p+AHsOagIMnzZUvm+20xeJljtnO
+yZpoZDyQhHCMpAw4tt+VbNiZRkelpbJfzOE4Y3XMRxGYnFLVAl9RldT1IrkivCjBiteNy8EgB26
3vpeOHG6czDX+iN7ASvncaAzig//+bb9pR747eFDKcV+yGEDLKLfxTqmsimFGgVwBXI0giz1PRra
57aZHktyHNcK7uATzwKJKYNH1OSfcxZyITpCIRmpk9kn6+u8YNv3/JO1OEf00RcheZ+7oJ5CE94B
ILrPGXoFstPsjSWU1cp7rAp98Gug1f/54/xCzf314zieZyMccAPEj6HghfGvYglb8g1UvmZ3yFhy
4y2BjyyrlBsiWp/6lawBSRbd9tecJHWhtdhy6+VnETZ7NQJRTvB/buREL8bJj8CdaMAqGIFuRC9l
N2+DHmSOJSqsuFOxCx1Svm3vMZq609BRts1Z9OQU8tzGIgaV4+yrelEb2defSOnxw9n296keT3GS
ZRvgFJAE5/h+8ZvhyHCr/xuBAYKJfzuQOMkddiroOFZi2m9aoqCY6oTFlA2Et/lZh+WKlpiQJ/oK
4yu722UAfVu85HaA+2uNz5MuXUueWg8LOiIXVnLtiic2zo+uF7/aSRkdVFVxB08ejLxqOqA/uS+y
yjpGkntfzyMOopAZWVead0UfF4LwJqjqFJR2f/D7nlSg9VNjyOvOKCz6H1Kon6GjoqOtgnlbT2s5
PXJ6KAYEz3mJp4HM9oVt+5J6OywMHkELTGiGgC7QD4N4Z49NtCXgZ/qBNRN+C48u63moQkiZ1M7X
Utx5tq8BOmONoN06Lnr45FFibVTxY/LxbW78Bt6yeJXxGO+jtMUnkhcuFAdvw76v2BEDmtxHPWp0
Dn4YXIV5MkFJjJSCVG+y+Q7X8mPUmIdJOj/nin6DRC8ocETsnBGwQHmZ47t+IJCAWLnV5V7F+xok
w3uDe+CLgFYC8ZKXqsiMfQhabW+M0j8K4bZXWbfTDRshb+uRdnloE3WTzeUTH0jfMKmuNjYNHDwN
3mgE0BB0puvsjPx0esfnnpxtBoOPSLfiqz/fGZOHmAUYsqGi6hDAVYS4+P5PyO7tE5L/1SpkBU8w
Gs2yxsqhC5jt4tYqR2IV24YsOjxUP2NbPELof3Wq9N1Mtrsr+PAJdxPjxeVKs0CNoqtDWdTFCVP9
R1FUR6KxXlp/SpjJEY1RQibf2JODBVaBdBBhTkRoYTZFpx9bBstn1avpfWHyiXOrcC4BY58N4yD/
biZB5gywaNx0/KuQ5Tv6OtnkxcVxa+NPqbtbKPJEYzkZmwo21+iGm/dqDsd0V2WkDxWdPR0bEqWc
LCRhxs/1ueZ5DixEzToevoGu+NYV6G1MmP85MqTf2ARCb02Q5MQSNXdGGfdc+ugnyOhEkiKn6iTK
tjrF8JqGsOtOAcfiKbUDFG9Kon+s8CtoXTE5Zf+LSY36g/fiB113f+oiwsuE9j/HdHoWPbMz1aoV
KVbI+6ZeuCHhZtzZBBLuiiQsLgBU7k3DwcRZvvHThtN0bnr3rmFm81zBtGFlYQeHxJnTo1pdOaOz
XrSpI3iuiLJrAhONd7UHVZ4pSvAY5t14TudnN1JkdhaYNGPbconpkquxM0s5QruZJUS7vE5Gs2Nu
KUCdariZWQUiYZYznJHiYfTJ0ACnahMZgKADQFS788WEDbZwbnG44ilq+2/WzOHqDS6fX5tDPbrM
BjymiHIIlmtQtwwJ8+bZKuu7eGnDaaOdCe5mCRzKg7AwFlnzEbv4CbOayoGVBvB217mffMgJHVPv
A6FgwU2QmJhdR/UCjZQrLnSy85lFb4zUNbIBHJtIAK4BS09ncZ9T2X/Azbg4M1vnGIjWfZJTAJXJ
bJFaXtgH13Chl2b5cMXSH+o1YYQbytuT/Ilc0LUKpl9T/eRZsXueUH5sRQJNh1tHDNGMaFEAIwpU
1D+axXUfGGiS5RqSgdwKJC8hsSFbK8qfF6HGsw1Vb4+m4CtSNABsUZZcfCn7dciV7whXXE25iUQ3
QgPA/SrcKzKtEmOUDJDFiGLbZYxvTRExMcG6uI/hTM6yePaRdVlzRVyDuJO+Xb/PuORsb/TumqGy
IP1pYI3AnLCjstncYYFkuwykHVsoJLR5Cm/icLRPTuuu3lyOVU/O+Teh5+rs64r6tLHym8Swvu0n
ZjFaY23a5py9Ww8e5TVsihcU48uGSGamwuxvhjoscFSJb5YrbmD2TYclYmHHwGeYLlJnX4g4szdF
joiDoVuzcxr07L7d9chGsR8RKLudme6ArPBiYjD7hwUfMYt/SZk51iRoAEzEtaQgsbqfjvQ+U6mS
B1m4sCTLZOr3iC+mXdwyUw8QcuzFOHn3yukoIKO6a7a9cZef/S+eI2ju3eAMiE2SIPuYyHLplJ42
00imsLaiK75SF2/VmJ8QnGIyU8Eto+c1ezNbDmSGnh1FvFlswh/p7EfHdFguKmfMt+4aXworwmNl
mf1AVen3KI68Qn2rqrcoYEceUv9tB4Jetu1QvVsNCXXAKB4aru6m6bP7Lu3PrQPf0huWwzjiOc2r
HnNAtpbaHRsBTKyJte1WFqzI2b/yFONPBMcaHEvgXZsg7M2hojDZCTT7CPnmU8KZ+lAWJNU2Qj/Z
YkkPCP2/AVbAjVq2BNOHBYDRNLS+pl1FR+b18TVT1bUX/poC6YfbsjCsrgxX31f5e2ZzyIH2rS5q
6gmyc1EDr/d+hwlavDKfxr0+P6Aq5pLxlj/6bpt81CCgtjZ4wSo243Fycg45i4EZ0piEoSwEss5O
UZgpQANiPOs8UzdhmkW35KIKRHLzchm6/ls6MvkmgA6fRRpJDJte+gKS8gvzt0CmCTkG4BXltDgX
lBcD4Y/NKzUBqYEBBMh0DAGWrCVv6n9Qqs0xt72YmFgOzKc7o0hNyYb3ft0L+06yjuLZeYxG1kfT
CvssJTvrrvyClZB15uKGtwBavZ1dJU/pVBdHFVvY3gY8KC8OchD+8mnZ8vjgjSnAvG6KVsx7cp4b
YDg8im3NNrqcabbGHL82d85bJcS3yiqnu8QjcNsE9YNiHPLmzPlIBYFFPMFfiX25euVm7L/IBtX7
VMTlNQAw02xFgR6w0L54b7iFAeUWO4a6I8i+ghcaj+IGtkDKOH6NdlxTKoAk/AgWxQ/O3BhlPFME
JKD9cnQQLjwHvYvKg9GgfVLUlLsyj34aYU8vSy6vYhjzq4EAdlA252G4lF8N2YRPMc9G2XjhKY9x
Y+CUOdgL01PhFjcAt+2Na4PPcGq5WlfLJ4RS8lJi5sAWg4VTR7xcszSp7vzV2Mp6ubW2vTA/YBFy
m2j9OtSADFIXa+KYjkAdUKDfJbXFflVPZEfQQtRINXzK4n74nvNO/AKR3197L4bcXdtz8EP6wQrr
3s/AtQChWubJC6dgF+ruMDS4eiw2d7upHB7bTqlDoLGwJkl54yBUuzCjuE61wc25knp9Ztuoy/0D
jUWETZJOLp6ClpTxCdGQ7RPJW2T48dk+cfbrhC1bkJ6arISpBJXuSWgMVHq0owtKSwSBCWrJEV7B
Ge2Vf4p6TiVex8CAYpvUqay2t6Dsyr0VmgvJSc5hYoxwzcdJk3rMo6dLYIAaeTSSFpo4Vrqowro9
UmtZe9nF1uKmc0Bi0MFhc/em7wlXrOqpp4EQkaFqo9tp5vIzY0q9d9hyYsUA43FPoqN9VJk2ny4t
8o3VuPUjWmHqgVgNlr+fOEzppvSdYNksN/5Usx8rmImrrWr6R+VMPeS5uK+3br5AJcp8L0UcXUFP
Tmo/OUsdTncNQNN9FhVmDwEuRipTZUfXNeLRm8V48JAb3oxMM7iEnn1bmDjc8WkPo8dUgUXq8oqC
y/1epxObxFXaxt+LxiT7s6wxYPuC+QQ7wXQXmEQfJm9uLr3K3VPd+dnOrxCq7f1hrrF7yeLKWdl5
5Ms23PxIm/tnO43Ec5d6goUwDpEsKs2Rgc1yKnRI3JRcdmmj48vqnA3G6aEmVrmocHHU6YyI0wLK
VVndm78Mb83Yvzqh1R8J2KVdSogdClT3XbV5dWmVu8sEIdDhgCQzDiq8Y6g76jYhgjVW3c6N4o84
YHqR5ZQ+1lA9VogyeEFXNSY93b47yLkqLilpUDqzMZDPCaVR1KEKxiTngJHSnfNgtyVUrVYiEUnw
PdNOw5Xz4bHSXT39Qu31HnWtLM1LFDPzTJFMvdVLduJSR4dQgbd3qDpwfHsbs5Q/GY8A33aohLhi
4SbFQL7J6+SBdX6x6+2WzV8E6pGOQA7q6Az2sqAJWu5j4zZfIa1qYCPFcFJ99KInnXMbjtByZlVt
l9ErTuFM0rqcVHsIcvsHs6Hp0A+Nod1gxdR76VOTOzdtsoCDjZKvOho/O7j8IqvPrkv+H7lMx7FK
npvWP3uSf7sp3OyWluxzTtKnYUieAqrPri62rdVdysX9zmKQOKJ2HeYEGat43h5KDaQX+JgZ6dfI
Mt2IMsj39mgPR6cX7sVugd8LL9h6tZIwrnnEFiBHXKd453fea7LyKzgTqby92ziO0AU0DRVSmd6W
kfs2xclL5o7H1mNLzI0LFZYeJ+nm+4jtM08KciRroMPpSXKrv+OeZOQMY2irLBKHowR5Ww43QyWf
zODI6CjFEcx4/TdjB+ffhuI0IAyLobN7DkPS4Lepg29VbZi0aIHb1XGnsr0DFW0TQ//dRhqWpyOz
Y5WJP7O49UA9EyzvFO1xsrDx90QRbSEzPxovezZR8f3XcOj/r2H+Zg3jQLjy/mWOtoOx9T/WtM/B
3H1UP//X/2SG8B3f9V/2MP/4Q//Ywzh/CBwPLkE97FQCZnn/3MOEf6zUrTV0UwjIV2K1j/zTch38
wdCFP+bD7OL/rAPxf+5hBJGf7GFWKxm2OX7Pfwu99dc5Fz/b8wOsCpKlHtS73/cHq9pkGeCFkf40
zFccRB+emsy9K/WlGNXfGWa4dv826SekxEfniGo/WrNm1kfgX+xw8HSSrgXrteLhMKkQ3vVUsME5
q86b4KHIG8+tSlISc6wNdX6mF9nOunJuJaOEY58n5qKGyv4KHWHYqt7yDmFvD+0GZw2D3pBhcyV6
dKOtGx4RGb8OC5X3sgRq75SxeCNFHNLu9CpwgNkFFs7YUMPntD4Pspfg7MYpPyewfPdIAdbAgn08
dPnz6HdMziZrfEvVop7HMuN1287VTjK4exmNG++dBBBERMXLqIyMdstfQAcGyVYtzKYNqttDmKJv
C8Cs7FReuyfTYE0x1Xzy2kFsct5zuDLzG0f0j6Wup22dI9cklMHHXzJRWAnmSIp3NmwdaXs3fpUG
x5YkNjnSQ4fs9K/w06B1QlDEzKnF97DoyfABo20fXS75jSQL58FVzldawWZTOjo4KVF6X7wmig4x
h/DElMGzvvAF5QegFPrFos05Lqn0L7TW88n1eaOGY+YwKFi7qG6ZfnoMmNld8M65Nehibgeoii9V
w+gnCqzmMgibURwGcDQBUKTlVCy7MM9xNDlzwWuJofAFVwpHKpZzQjIxFytqFo8gk+28VBIHCpmi
/GoznPuekHffyXfsA0FB87uvuZ3BZTS+fuJBS3aW5fvPjFoMGBIErKpd5u8kuTe3CpPBKWOB/YGd
Y3mUlpb3vWUq2N+OM58QYeenwA6aK2K5NTh0dq+JX7Lrdxl7xpQxx6xFijONELw4je9YRPLahjDz
JbRJDEgr22camYUotBCCe6yMnIXLGRVdeVWuAZaIjw7JV8HUzKWqRHihbBT8yaYcyx9+ZDF0Lwxa
NaJjSQQlyRNKU1pF1iUY/OXUWJg4kgghsaj7hwycFUB0w1AsABFCCDz/vGX2rjguHo18gh0cAdsi
caUsFWOQtzi05lNqABGjkntEs2jU1rM+miE+wQ39ZmVIQjEo3sYa1Vqg5c6AiOtxBYmAZzIVYHiA
5xX7NCftMAqmTZCimuZ74tnz37RnHcA5XGyP51bVhLlgXjni1CB+ICifHOMTBzSsggEIThlU7+SV
lYq/M2K14VZ5ok4dv1Bux7YKr/ZSq6dM9QbUAirsDJ3ZHaohe9tZmryJNfmi12Fz8Hycux5BS/sK
7d8mB8/7gpqWmgNc9YnY25QMS9imEY6kIxlT3d6NpfMUW/VCHu083AtEJ7KkJchznIqCwopnEwBO
v/I9m1+oT1T4/TFf+Z/OSgItQYIOKxs04fV6CFZeqLeSQ8dFN18lMNGBc43RyHgbgAQ+5ZHJrv3K
HpUrhZSgUIgG3Vjfej2tZjsiEmFoGn0uXuAecIPuuhVqqla8aY2AaDuNPeOrUZxINcyQW4JD9VYw
qmB4RmE+Ma6L2vSu/0VQ5eZhpzI06W2xAlZzGiq/zMSR2pBqOjTLgZlqtvfmSd/Uqf0SVGl16KG2
lh5gqS6leDTxn5mBRqxWxCts5WkbrdjXcMianeZMputmUCkt+7mNwMT+IioNS/YCjNvb+xnDsEE4
iIEDjrXwF2q2Hj8WW9xot2jPFTRa6Hr5B1ZrJEuT+IjyUG6jqlqjlrjEdLgv3S+wbRJ5ZLyC0q8Q
SnbDylk9L7CJ9kjypsuS5Op+dsboFRr/WtsHzTbFC34M85r6E5vjKQ6ZiXcgdwtSfYFpQaJGgXgK
q5KIlBXQi9j/Q6/IXr3Ce4dhfrQHnsV4sJ5ZduZ7y5GsqVboL7r7ZWv3UNeHhZCVCfARtsCTG3T7
Zane7KXDtRMO8Zds6tLP0CuhN01RcKhGTPJ1U3Zfo9SxL9zp/vvCqGrvjiI4II7GAcwqARFyRu9B
y9jdhYlXwDes2QskJtv7VmeuoTfgWWAJADbb0Sv6zRnPrd1bTzaS9FXuaeReU/Ht7YYfk9tLdgxU
0X1HnecwV8F5nl7yPBWPfcPDRpYswqoOved9bhuMpJXxP/wAYnu1hkHOufVelVNyyo3/tfYRNnVr
dOREwshJjh+jnswuWOMlBTmTwxo4CScrOpmFtYK9xlHySFfP8RpRiYaS1CRSK12+/Vs3BMqV/Yq0
lH3zg6nrkwi1+6hnm6aNdeDJJgvTj/JvFtmYo11968jKtNbQTFn4482QEjrOAvhRinTe12vIZpN7
UDJcgjedHvXy3PvQ6EZiOXtPMfciqZMl1a3blD6hIxMKvjXOU6/BnjnsWgwbRJQTRn0ISpVztrT7
JrPirf8rGnTR39s1LFRk5OAkAt+iIkmUtIPsBmQE4aITetlpWqot/ClaXwdjAD02pCqewblXB2nH
Gvlc4LBlWqYSEXjpPicukaaoWT9macoH4xJ3KrmQmykYzE3QsPayc4Yh8xqQqpjLbS0rDg9mjU91
1iBVs0aqMpPoH4M1ZpW0F5ZfHkW/tfgQpn/lsdLHC4Y7yuzplidcFi5FyASZvHyE1kKgqyvCK6mq
4UsRy/pAvisdjwlYZBVPrEO3FDI7Cp+nZo2KnQqL9UnKkiloCJIdmdBunJ5w2X6NmeUNuGXRlrxB
4xdntOuk0bZrMG21ql8HOtDQ17jz1vjaYg2yLbIg5Z3ZZfabnKMjRMuc4RNyhVj01dkWszxbHN4b
7Ufkktq4EBsV+1scI+LWgUpzAbqpEOGjAYpdgH0hltes7DEzi8FH7xZzQg2F/K4r9H9jW99lgjXB
UAfI9hgiwb1GbMBb209Wp0vvWc5LqXx/NychAtu4blc9ugubbCTwR/oIw0XQQcfigMIPVJ8ySp1D
LCmGxoV1PvWAusqOQUM9etHR5+V1dmp2QOyagseJMALsVTAduUWC6+D7n7VpFXrGhs16abGWc1xy
TbAIxDjpW+5Qv2qObmaz5ioKCCpD2yN8lg1R3GR4X2exItCaAQ7mkPodKxLVyevUY6HTveKMip32
dezt+tTUkLYxYKKkVhPRS4iDMEWGA86A+YDqMzmhCi8/Fzy7p2H0kh0zuvY5dQj5mt0wfPdDKC8s
XlmP1FPlfmdgYL0bVbG4KpcxuOvr+LsmRAHL7EqkbHLruykV3tNeoa0fjcO8bXJltW8ccggB1Rbt
xlXJdElEP93CJBp471boi9i4XFpaJli8FY22ylwSCMRPXerxULty+uELoCYhx/NxUaq9+DnpRL84
lGGA3cebZyJzjD8/ZnnN6FelmX9UBmdfKcYVqUYTtQsNi8IEHyVNMpxAvuKs32GixivS1oD8KnVo
o0UzOzXd11woMsJk7/EV5JY5MSVl09+3CkRHY654B6Q6zzLHvE6J/z6JCsOyMgUhN2I8Vp2a+ZoW
zeevnvGdBrD17Ab5pzMuLvEeLRC6WbNLkuNbM4Co2znc9Ee08B9z7i6kNThvQMCDrzhXXQ5vksLu
CzWO5xFbJ2sbts4NBsyk//Dzwrkv12wYYFHf4rrwHpkV+wSioeoaeWmsz0R8tmdLPmhTa0TwcEsL
SMEDlABk9jWkSvxK3IZ0FMW2qqr0a2kr/ZLFXX7mVA2/NmNk/cRqy6Exaut7WmdAxXtjXqyo9Fj5
gq7qiAK8HWf2LVUI5cC1x+ktDaoEBWqcnhzNQC1Q+j6dsB3krgO3Bs5uJKnqdZydele8oD/+qpIW
ZsVolTAXlUER5JeO2DddpECbT21KLLZpzmpkDZIYw2yX64p2l2Gqxy5tz87UvtQEC/7glE23bVOR
Si8863Wlgj61ccQezsZ2qicWvHNdGAQX/vhz9B24N2y7KcNHQXR2P6/+n4RXi5y97hLPQ3lmV6OC
FXML6kiXJOggyD+mfNaLN9dUtd7ixreu8gtwwSyuVJ19zoPTH7ReIQHYd9lRw23deRNH2ggq4HNk
p/qc5OV87qz5UEI4vHXRED3VKS3Z6KGQdmiZj1CG9N1opdWFoLrypRvz/qaKvPRT21ga2tqYBz2M
3YaI3vA1xP1Pnnj+FnjW8OB3zGyntsEzhQzH7DW39lvotZwYYwclo2V9QrG6cy0MQIFHyN8yeeLY
Nt60pzdPX9KaGXVXtwLtdN8fB3WdCCbfG05N1Efcr738ZNVC18NuZD+Z0r1RY9+zzusePZleMXzi
CO1J77DHfgbx6oqD14krB34JrybbucWAf7IYaS3aWO5bVAhW1v3pLMlrKYLhGOo43gubQIScZBIr
QFBEm3fLYPsusVPNSc6dUsbW00L1sNTkczgfcSQ0C3km0naIsX6d42em/imSegsO9UuWmh+WPdfb
kMGxHz8zWncPqK8IZJDgga2rtXRP/kC3U0/yjp2zxEY2Bft5dDrAb8MBE/y1dJIvChuA0GENRFwi
+VF3lWKuqazlOIj8DUhBfsJbA8d2YvvkV7OLKI+8H3wSBMDU2W2vg2jngPLXazVk+sls+palEVVg
sF1mH7BnNaYkHnqXKrDu67hgRtsjp4HvZJP7VRCmmeWfcZJ/SUO0jyj55W5eSZFhAlxCZOpn1YNg
wJd3kD52/UGn1rcQi+wlXpF2RuMGC5z5OJBDQzjE+MMZFv8GaBLP79DLU9RGgDHI7bCq6H+zd6Y7
dhvpln2VfgEWglOQBBoN3DMPOSlHZf4hlFKK8zwEyafvFWm7SkpXydf9s3GBi7rlsi0dnSQjvmHv
tc1123bnmqCBS2XZ1docyu4mD5BBxvQk3zkYxyN1VXPnLxj8y67G/hkHw9btACl7Qb1sKA2jLULd
rV+4I/IKrtZpgi1V+HN34BEgoy2RDVfMrB4cdjhEvsUltIeK7QbzTFJNh3fZBxtL0gG962EpIx7H
GNtBaOzgwxSnsI22GVXBp5bwQXbtI9ceG+3eZpVneq7/UIRwOmJsBQCJAgblfAtDw960tM6BOVYa
DvDNTzFkgQRQexSqyY4QQfmc9jF6NTM/Ykk/FX4RbdlvaUd6hdC2zy4wu4NBwzG4GsM2v4niZg8O
GUNrnvBBJ+WuI8ikjPyRauQjEodoZKvChX0AhEaITbi2McqEte+dQcO+cXr6JzvMT+jwnwMDxFpf
NBfRQgyjXxjJeYpM98pXnXGhdUuNY8ADq9v4mOT1C5lnKyMFtYvukd1lRf58BfV400mb/XUjPUnG
DLFVPFKlbifdtZc0FhFGHjy+qAvWjHLSByhV3RUVMoT9JIZYT+c6y3A6ETModo3kGv+fkfJ/J7Od
fINfDZT/67UdliX5Udf//m/8Pk0mYJ28BRLJTYJr2eT+MUw27X+QFsLtwP8sA0a5KBr/GCZbhDWg
TgVxx9jYwSTwr2GyyTCZ2bTvCOY+PtTLvzVMfqcU/ighNZlUBwQZu1CwwNh9jLVVRLxVhsc8M+yd
5pjJ6va3RTYOZ6acN5ijgl0Cv2GPMgFRr9dOR6/nPRqBHjIMsoFHzAYXG+FFeKfLqD/Y5jLsh4hJ
qpl25l6QE7FviEJc52P3CmwHIoleBs2LHe18zLnkQWD39VkaMcJNm73yabB9t202g6pQVgLuJ36G
4LqcwDyPfFNFrjmfaz0HhthTOIRoEuRVOEzHlGEe9kkIvImqrzj+9wynkmNX1z7e/wK5BCHBNEfW
rUnW8Z5QHgQMNSR2gKDMTbOgJIZFpRuj+lQs5tFasHdN0bSs80XLsTIsicmi/6PuL4smWLUOyu6a
xk8LGwAQc7XsjaKFYe/uQA1yq7u36PXgxPMVrqlgbszCWFkTyOi06TDfOXChjD7u4aQa5sYX+X1c
A6WffAJObYx9E2hDuNLsgitMk1pVWDNOjoow2oyVeOlHsrRUGsGjtoa7QNL09SaHd1SMn1Cc+msS
XOMb0dEbuSFaK4uBmDLLahdPCwEJNWqU0J9dDKQxzPZ4aDZODWW4F/G32ZEvbRpcjqgbfcxcbjux
3++LM9KyZUv1dO/aNdlMTi+2/ZDlm44aeli6bBOO85leFzuHMBFDFcjqkhglWFnV/vVIVXodhQ2q
FC7vaaOM6Rmq+XJUIRS6DFgWZrPlWwdW50K6xpsa5zfYT2sSSLHBdRbPjTfexHVPUJsASVeOVboT
0ur3cS6e9Ozi5LbF9wWd6yGc0GcV0NW3pZve18jRWyP6GrvJd8YbfGPlZ4gHNJ3JQc7uydIuwgkp
Vu6Kc24nV1z1N4NqoClITBiihdSA22AiRomfpoGczY+3hHDYj8Jrja1feqeal4VPyUp0z3o/vJiG
tH9LGJfcDm3lX9WVzuu1TVZ/SXpFJgaUenM29hlCAxrLwLgpGcave9V1R3cEODDnZzHnxSHuGP+m
X8hY9p3kFNnxCwYSfBCj3x3Hwj2QjHvV1j6uy4ZQgUp+yS00sNwvGPpkD8B6KhdA9PBMQIMyL7vy
sugKd9ipr+0Leh26bKSWwyBbuTLnxryOJelteC8s9ILiNW/KmJnR7H0F+e1fWGMJtsHgBsU1zadc
gIoihCW0g0cxAZavdRMtP9zHwDW+wAMThwJPK3WDk+KGFM2e7JBmUxPX2SpqpEA48C8MPPxRaqMO
TLPvvTXG55qFjOQROpBBeN/FfrdHcvhNgIG/biqbkalFzYFb/TlNm3bvhAZAqxOBvAexGM/LRCc/
L2Lat9Kfrloso3B2muTYDF21KWwJa7dBkOL0fXfbj0Gx7as8vrIEEW9yCgwIIeOlZmGXpf+p8/iY
lU0KQR0v8wa1WLULXWXdRDYmlsiv0SFAHEOkgM5Zx2tUJo5hxcfAQNJshF2SHkDfiyYtCnaNzfSN
dFfJicY0W0QUnuAhrhCA+ldBzFRmNioXDFc1MLOKQbsy/t6MRfs9tYEPIdQod+DX8Hin9ucQYNma
EWC1G4yxZpaGPt0xGbfHIr4JTKDf7Iv8lqbJQ7Zrl8GlgDuzYpZd7DBkqave8bJDPWAsUfaAWm00
nxLh9yThurslwceZL1G+lw4gO3Zu26Vv7kKZocEL0asrExrxNFAfdhMCUc9qmg1r77fYF7BW3W46
jpGQ2HlUvykod95lsOs4rc6iRpPHQv65Sbx0G0NoZPeyfPMX9WDNtB0RXfq6M1kRhQFFrk85CPGD
T45/fB3gHjk1Bj20yxC7coIBwBKoeWI8GEswp9mFlR0ByUpvM4fNgVdM1XpwRPapdNEGN7V7jwH+
3MDdJmcyPOURaYlxcq18nKkjFueEp69f3qaQOIbCL89JQ/tNXOh3xhj9E8wl3A9Nrd6qluzbsEcu
WHrlqxn6zPvEmFXrRSJpbg3wYbNCpFWFA4ud3tcwQYM8W7hLtY/VyOYRCkpwLq58kkbSE5sjPHKB
UB9N1VIeMCs/C+IqwI2l9yU2wLM3Oc4uBjK/r2dWW6QapWtr8ZmCtLVk2GgftYz+0OfYmBnuMkDT
6NkmuimCNj21hY2SqLa2uaFucFN7q9lX8yaelXfoBr5ifvS4pcgg2jkEvRGRS0NRcHL4I1qPNNoj
XWruAO3mRC9yrRVBulxGJptnReh2qDk9jlUI9n11/ClC3HHsMCwSNkJ6smFOh4wH5IDSkzlouwCr
1U9hktEpKq874N1Qa1M2xe2Uyc+B3YAr8LjD0MxZ2L6nB2vot6EVI9X67Qnxk+OQBfPVHBaPZM3e
8uHy3TJYtyir4008GFcTw/O4n5LDAlX2mHZ1wIiyeOoyvDGtSchi6hreZz7KyOHsZI9m1hpHcip2
miC56ZzwSxBwTYcVAo8xzIuNMFBAymAR16oHgoS8BAsTYbInUUFSyz3VbmyMZWsrWm5V0I7oVFDJ
EFZVwLih8fAQPV6YkXiJA1gcAqjeCuEcjCdHvc4dD1nP3Ytwkls7JXRuAx5Bw7uiJ6Y5Fz0jV2bg
VfYy+NK4nc1kuEa/vYlRo/LWmWsyw8nbiVrmVqNa923xwkYNDASMqRhvwn0R8h6YYhr2OL/ibaOy
T3h+jGpdRNEbqckX8PHQhUfrJfY54kPjcWQtsEJ6GF17tCO7apqtfRpmj24HKcDAxQWUayS0KDPl
zhmVTmxW04WCCXUguMw+seoXu7Aum1NqAhtYOpa14JSIBupHwl7wW135BJLuogDJmityphYFoCUF
cLeI4mrfNYiElgEMJca58aZqRmNjqyBGastFpPp6HQFAuZAOYS25bX3OsaggpMrv+2xwL02L92TO
qudRZKAnxn66MpqMAPSUX7AW7kuCsWCbERFB5j1FWC+UPHGcVZsKpc/Zy7P6frb614nJVvL/0Etd
Jl/bqqu+9/9bq3q+VvXcJlHcv5t0//VX91XB//3yH/mPv9BPv273f95/EX6UWhPz01+wgkEf82l4
a+fbt27If/sMv/+T/92/+bvK5i/0ORY6TWQz/9kmffml/Rq/dT+2U7//O783VPY/EF3RMrG5llgt
tOP5N5u0af3D9AnLCxxp6c5Ie8D+6Kj4lzBWo9VlQ2sie6TZ+kOeY+GuJsAOj7xn4qWz/b/XUWnv
8E8dlUt3Rgaf4wjTMkGz/6yXKVjWi5JEY0op1ORkheaHyBfctPq0o2kC+MY1jNlsJxyTs5ILOl4a
8nHSG4dgcHh1g7EH7lefiAqu0PZD6ADQ8lnpO38p7HIHKK3fpNHwHYSL2qQY/ZFV9kiax8EFtUYF
QdC1f2VxvS+6unjfmhORwzKVA2Vl6yrEJ+oL9B6VSaX6ZjPqYsUx/NV7PJhHIYM/BjanR22jAkSv
VuRbN1VaVTvqc2ogMqBXYvSoiyiQmGddu8102cR5dBg60Dk1lctVp+uqqnS7W9MzKLaKPvhav9df
7pwc7QQyuk0szpWxjMuBIbg9rbmKX3pTTTdR3jThpuEffxKNhf8yV4UsNcxyJBtb1xIhQX7bdCYi
dkvcgw/yi1qIxYN9M9fzyciL27AXGodS7MsSwGc7l8dITNGlT0uXHrJFeJDvaueBcRE3oT/mwL6Z
MbsODjM5QoqphfaaoTBlj/p58ZOCOEM2Wpwc3EHFLFZJ2NpnR+PSpQJjJizaT9emTCJUFO2zaYBw
cvkBOBZwfUk7eZ7z+uTJ4DlOnZROJ62R8rLgmGlOIq+1QKKJ0+gXL4Yw3sBgkeySWd03P+zxAC4T
Vt0kJQ5vqDtvz7zferFJxIAZAp3WX4fZnPGF+vdxxe77pil7B/NGwUZ4zWzwviuxhpuL/eCyhN5w
sp/rvPWq3QJdnT6JvhSU7MblNg0QhUOoxG5uEJLs22/LGJQbNyF/JyTwCqvWqu7C7mQYdyk4c2+C
wgbkFSek+eSHzm1Yk4HeC1rm2dKxGGST5VpmOimucyxujLEXd9imbjmfQK3xY5Fksg++ccpiHsjQ
RkBvd8EhisdPBt/zlv7xJc+cNynTnRSRxsGOD9Llv6gQN4IqB/rC2k22XbJ878z4erDNp1lKBGcm
5XjS2y/4EqlsluRaFJKA3YDKqAAcQinHp5SYY7oqv4dOdLaoTi0kCCunZc3o+cnlWKnH2E2vUGwz
mwvMF8BL9x0LeB4VkLAdDxlUj7VV1u5GhHn1qcoYwBZj/Rh08TfZoGbIArqgBgmHtuVDGARSzD6Q
yYaTEnCPWc3c+lXnPoeeweyjsfLDlGQ0fVZUb0dLwxQ7JPmNhTjfcIxTXLJuCjsD5VtHglmNUNlq
AcvVk2ExyBFf4pDorUJXMh4TU0ILrQX3puHs8YUo5o2acGUPbwXj7xXwPDRpzQSbfnBbHMwVwKCA
XKd2cNhN18OdlJZW/4nrKF8Q1Ltbkgg5gMrh1Wn8z6Zvg81B6pwt9TFpoADnreszD8EBYb+bw0qn
uRsaCrdCiWrjI6Jfy7p8ZGN0WflGTHuuPWbkG9pbVTODIYeIsEy8aI6TgKZtmJPK2BDHxGB5Pgv1
NHjhjcMjbutbewgYj5pDe5kx7Hj3QwRV/QUHAdlcVGJFecaSWDBXH6GfOBpSbJjWekD4tOq71gW/
VJ7x6RV3c0JPorTLznF0Rnrgv5FeeilTekKGeMBltDPP1h693oM8bDtiPw/dcBgQwBWxDta6gBSM
6qSLnjhfExhD7gs57cDu8MNh5BgLAA0TKajzZ69Q0KV8Hhmnoll0i+xWmfNDXAWm1hUBXbaZirGJ
Q8mBBmSTZvlBOKG36oBPLky5t77LEEVNyH6ipcDMPbtQGj3ndggJ2kwWtNos31ibLhPEZbYVu9hx
y43Rtvka2VF1mE1CMhuRfGum9Nnum/CeuhZRTv+5Dxm2IGxDlZfVhAx6zlvm9CgumErc2gFbgwbd
6coye/QdCwFmw4xyg5zH1aJoTxpJMJ1syMmUoAzwn453HVvn1SJYZw/9sbcz8zGx53gbFxRcEdaB
53GO46s0QgRmLtI6u24MpQ4AxQ1yuovSEnvplXjDNE/LDQ4C0ChJMgdCcNiXzRVuwDr8Jkveanfo
k43RGYdokpd1Ih7clHdtcPrXMaXvoIZ+a0S5YDrNtnSPZwuz3FEqlBIdgOCbhX0Eh1t+vQQlEN/g
MLWqWk8eJO0imLwdZ2S4jVtIJ3ZPqBoBMERr+uE1Cds8Yg6lfGEOh4B0cByANCimn7Y7CbQ1DqOJ
rRgDmF4Q5BZ2HLitu9ibKarZWmCv3hlxquWT2ttYlY+tkPXaBpi1WfRotR2meJOSTn8uCBuEDRV8
tftyuSFg/SITFBU5mjCWzZBng6X8lkuC1d0OvTn2hj3fM79bUV+oQYfDVHwAt8G/rnL+tG6FezrC
d7XqkPp4iLkw/Levpj+ne3bD3yZaqrXUrxA8+GoVMn1cOUEiVxnbx52Mqm5fNlFIwF6bHpKylMc+
n7urkqBdgGTuvZenLILt8XPCBvHkBCWdb63m3cQAeG2a7H9UlgFSZKe0UV0ynHt8VUQTxQNYBVR0
uzDmtm+RVn8abL74XITzOpdYntqC7Zowgm9gUa/inKCThSDFkR5mmiWuyTF+SpgE4veqbhjxEfaZ
+lh4OYgMpklxgkzAVmBdO+eWtnDTx8GykjYMwdCJMR0Xr1XWmwQjkJtpJSGcmKSQGzWPisX49OB4
wSVzs1dvbOG+ZXcs089UBrxybWPIjWhwNCVGRewl3I2dn1B+qaD/HBhciaKK443jLT5P0DTrWENW
Z1Na5QfTLJ4po/AsMUTmpRbhdZ1w9nQY9fZ6BFEJ0zhj+P5SoKjGxRZN+yid1bZ2MWg20eXociN6
KLy+BxoT2o5CIQ5Mz6GZfzWMmOTUXK6hG4bsOBkcO6BSABPSEDGXwtXhM3dPOqRCojYefcXp8m4z
E+78XRTie0Njtcpro4TYlVmXavEJC2LvtXPVxCk41elDCNRgbYWTtc2aLDmNASqWlo9I0iNKycnl
LFhJnSnZ47jD98SoinlT4dtPo55A/f2V1X/sjn5quv4/a7Nsx7HEr9qsh+K1/Tl57vd/5Z9dliVt
AD9wivEcSEHD9HuXZbKc0n9DAlBxMCH8sLey/yHxJ9BKucx1GM7Smv2ry0IWq7FL9GCgrf5el+UJ
/iwfuiyTrZqvnRgWuW8f4WZFg6EYWIKmKzAisfMmuJjYB2OFY/ZQVVC4EzNm7NSVz9U4OFsluYGi
UBfjufsG2dO9oMS1wQVByYO4YSJQ8EtUYVx9URw+wmDujgggLtMFsv4QIbEYgiU6sIYlgrWCE5G6
vCU4sjHEyYFXtS0IoUaqtpHjMj/nSNbXHtnZa0g8HWYsbtxknJG+oqc++gp5rhGm10RTK/Z8rKWN
4o0wFoJcF/lSRKN26VuYvelleVH7+WkWVEC4fK1dN+c9ihl0wu8eKtWRyVHUocXWgkFNn6TkhHb5
fQv8bTVHgGmiMAkPLr0iitmkPpel+E72Jca/DHVdZC6XTtNf4//9jgNVsXCiPrN7qhzbn6AMxVxN
cz+y7rKw719JVjQOodsVYWZpylnSNtU1NlD3LqljYFpIgqdDZPK+g2Mif4Lh5n1olXyKmcACkQ7W
JQbWco/ahswdjhSxmN+tVhsvDDKdF44dnCKgy99PoggNvK9Pp6pBWCwSbb/UZ5cwEGlEUXIdNtXX
ZcnORmgrMqg58Xx99il9ChZJcpk79ibW5+PsuGofigIgZDx/qRBIngXHqb8U/r7RJ2wk6vB61qfu
TEoB1U3xDKYhPyz6bO7fj2lXn9imPrtDfYpHrfrcVQzygSioHYsm52zqU99w4DZkmUd9BjTmvHA5
+FwSxNPeUvat2MVcpFwgUYhBjBpVbobFv41a92jhN9ghgTFZqaWvhb6GPO6jQV9MNTeUGOVtpa+s
hLsrCjrmxXkHP36+jEpJp6q6Q5RVN03KHEDp60+1liQ4Nb5OanVoh/KUquKQVd63Tl+dhb5E6Z2p
BqbuRIl63elb1gy54dO5rLeOUyNyer+Oo6klO0zf0ZD9l13i18Rm6xt80Hd51Y7+njZhJIK8/4x4
rdoSL3hd6RqAR627amToHicvLjYRgnQ2w24FNnTs9lkYxzvHLvj4QJWhtVBizAqL5kgBsrLKcMMW
7YXiMt0XBfHRujzprPxrpMlSUpcufVF9d1ML7Imua6IsslYdpU6iax4pJ3MvKYMKXQ+FFEaWrpDI
K69WYmadwED6wtF1VEpAsxXbVFbCas6drraErrscXYF1uhZr5vox1NVZlFCnRQxid0CwQgpyqrii
A7lCSB6vnkOqHtFtMM+XbstOtd05QZYeQ10ThpE6DLpKbHW9iB/wutUVpKNryURXleFYA8zRlWZg
Ldl61tWn3/kHQTnaUJYihMR0ZSby5n0Aj2qlgTOd8E4Ts6Hr2oEClwDxcWVl7avUta/pUqvYziWt
5UHq6rjv0bGmSOoCh6lBHoQTorDqkMXiC5wM5FBU2UmfP1e67M68C/Yk1OG6Ird0bZ7pKl3pej3W
lXsbW+YxpTNOdUU/6No+jrpjiRKsCzCbWpT/s0yzVTIC368lvYHQXULYaCmV7hx83UOQ9/ApGdmz
EQVAJlOSQf7xeQRrmg8FWp2XmWdv0J0JYIrPIa2Ko3sWmcTPSWjg2KfNITy8IkmbDifRvU6hu55Q
0OZMuhNKIFatet0diVDeKjdNr4AW0zlFpED5QVpSS9JX9TRYpu60jKE4GIVTbBLdhc0yaXlkgVUn
ukeLevVAd3PrtAzNQt3HGbKloyvUZ9LI97lfFSxyqITe5xUJjWAXmHBpuFqE7hFHmsUy5hVEJ85C
8MA0cT/ortKqiQ2aeSG2CixMk5TnAX0Fckpw8WAH8tt8gtDuQpEJMxJQupLwCVvDZSC4rKacfg3b
xF00odFAXMbVmPTmOhzTq6Iq2YYifQJsxohn0BQbK0ebmXjRts/VDUICtR4bZMOFVz1KBb7XQbq8
Gizzjakr87uQYYkjR9RMfBCAMJqjM0zRt0Baz8qrGKIZ6By62Jw+ETHQZeCzlW3FEVon9m4IpjrS
y90XC1H8FZoaJpOZqlcL3PMtdm9L7xqTtRUUyW42ynYLvn3euKCKNyXoAXqpZiDypX3NKjuFQglL
KsNiNAjxBAIoOy2aHiQ1R4hYSOdBBE6+n2d535n1TVVrONHsvPkNVPM+Hu9sYEQMG1hjGOYztvz2
MPvE3mGiR5nQXqqJzW0xpOI6k0O3Zt0b7tEj2tzkNgYhjT7iBuOYLcBgF/3CcGKYV0qGz4WmJfVd
WGxTp7kFkI64xeO5cgrymbEpXXn5lB3DxXy1Fw/oSeZ+bfTHnwmLpTh+ZupC7CxHcDvhssTGFe9M
Msn2Tds08DOxfUFaRAoLRG9livaoqlJeR2Z7EcsQaYpZDLsFz83RbTmcUl6klee6zm4YuLEy/OUc
285F5wf+ZR2zcQIQDGNKJ60Uk0Eg+exfmF15HqnWmQrH1bFWgAKGyUO0Wym1nfLxDTVPc1ktTK3R
mMY7uok184nLqE/LDe5ZbBZYHbC6rzLUIVDxQYKW1reizocNLCkkn2133/loZRbyL6s+WfaT0702
iQ+BIH/2+hbLw/RE6vdlCnFLIXEAx4JU2AnJjK8eek48wo6oy6LJCFfNQNwBES70rSpzubkKXWrl
LWJ7TBlx4g1blRZfYVyga3Uw5cCrOjaNs2ymeiDTrPye+VQ3vYktUzVIO9pmHjYRZ9O6dEsoFQl0
UMTDU8usRHe/U5p2aPziTVu7u8EuxAVpHYeGae+4sJJCh0OgtrqHdFw+NmXx7JFEdZDRUmFzcGta
MkLMhTltO8mBXduKbtcduuCRcdHb4CMEyuXs3+U6YL1VYXocCMs51oYaT7Y1diTAJfE+V0QFhHkL
5tmyt4zHKFt44bhhrGs3t55sk/upQmuPIlTtopTTzdWWoaUGvBZn9nhs8+Rr5gHWVyMpPRhA79Qy
DOfYh5XGvnnLaOs16t1jMJoPTu4XuyBLXPgMal6N+RhqKc81m1OCvzInP8x5+6oJJ3zx3G5DNZ96
nIAbs3ZfimUYNwUxT0TIWW84WxmqDHd2icXPjqiH2jD6DGbtLqomQoA7HjuRjXgXNYJ5JAIwHFvk
aW2QXqZGQQY7x9dmaICTj4ihmHIaiELCb4FgsPr+hpMbsArs8cpEPwZ120e3WjlbZtnXYywvQqd4
1D/JPOTjwZ2683qTeylg1ec6e360x2VGvYAe94EpsrW2a222rIpu1TWNOoYmSQuLk05EBlpckWOH
gZdGwMpKua0NGPyW4761eLQ3uc9XgSMvYb0Zfkv7+Qt0Oib6IcLOmtCjTRUxt5ODJ3e1ywTawC/x
G6f1fyAAf7FkxN7p03v+5yXjDpdlnhiPb+Xbknz5X3v9V19+XDn+/iv8sxlGRkyrxYKQthb7/T+b
YZjNJgm2dMMBCcyO3iv+sXKECICgkjbVBy/DYhE65x/NsPsP14dBTLQ7KGDLBBbwN8jMHwz6MKne
N5vCciW9NSGfPy8cA9GPDhpmql0kh5GcNp6a9onAoTmnh9TzdvW7ds+4+OELu/lto/lj9rTepv7Y
gr//vvTxwmcKID1CTH/+fQ3bqUc06qAGYSiQ+Yb/SGBOW1m1VeyjAYtYLmF+hAypu3WaLJeGqE8k
mjA5VM4uR0lj5dmtCRKJBM7nrGtfxYQvsy8f/SyyV7xtq06JbSZNwjTU468/vQkT4s+fnh+MhY7W
YZ384dO7hJEuYYC2Rsz1CfvhtnHP1nBTyu8IYXbzcGzrZGcRg12k2dmd5WZum9/eTsZKbM7/zTfI
E/mnj+AK29YTk0B6zocfXIY/NzLDAQRxFtCVRkcVGQcSUrYmoJdf/3GtP/9xeRJd5ihSuJ7vv//9
HygOTgOWFAMiMTB5dz20byPEhAiy4Mif0KLNd+NvpfclTKfN6DB2sOizu+KoCFbHu9StVGxQmX9i
GHQTRv4xS9MdeKa9bZCpJsabX39YU3Nrf1ih82T9/GE/cG27jF7E1nVmb35bFnfFOOfJC4+B1OL4
NL8IbG+rxwNZR4NCHmTymCiHfOW/+NI+Juf+9jk8zetGn60JGD8/4YvTzG2RLwbqk4oJuz+sQ0ee
cxT9fbjuU2eTOTr2HKpE1Gz/4jv488MBSIRXi9he1ATWRxkB5hlAf1NkrFRDzEUZ75qCJllM7dp2
+pPMk8sMXPgwxCzr+jsU3tspLS8mCbbajoZXI4VdSxrkrz+VBtp//MkwDyRzSlimQ5jwB3GDGFKi
SBPemiGA8OUSL5bO0bYqwhfp04Ev5kNxgCG7ruA8jkZ0xzwF9Ritgo03o5D0m4YJwMmIiDcP7VOb
smEfR83YwhYUOMNrvbTYK6vyIvajfZWgoaakGzPvgTQi9s8enGPIm59yXIpUs4u2CYsL+vBl14ji
GcI4IZrmuOut7AaG/HjAQ/gtmyBjEaFzrmtQXPQFqL9y9bUfsyvXTUjhsOKvoseXF/AqWolku5B9
DnSD/+tv788HNXGV//zy/PeZ5g/vYA0C2l5cBgVODJ28CR8gB8VrSE8HChOyceN975fAE12o47/+
nT/w7vWDDHeGiwsGDYL/j78zzuZ+GFt+bKXIwasnyNbNeQdWZJsO9Y4o5GT1Puf89e/67w4d6brC
BTsBqAY688/vT86OlvMI3WyT2sQBLdAzjAiYBOKICr1KRLsLHPVkBMM6Kb8g2diHMbztruFpt1sQ
tuUahOWtH2ruYGCeE6O/QPr74GchSyZvPUfOX712H+bK+pv66SN/eOXlnHRhFHEms7/aRrICVr9s
ugquXD084LZ7aZi4tFF+BpSs/uKn9P59fDj3+M157fVZo0/pn7+vITTNTAGgWCEIAicenxNMbJN3
JE+Z6nB+4quEXS2ueqs+OHH5Fxf6vzlxfvrd9RXyw+PpzmmoAv27ey3rd4dnAx3CaHn3DjlLv34y
/lw66G/5X3/QDwd8Ap9rmpEerhbSJSVw18ImYi7+q+PqI57rt5+mRPKljytkWR9uWMHta+ba0lBm
HZuvG6P2efFATVs7AuWuULw/tUZ7Rt+iDyCU3+VtOo5XiAhzouac6vTrPza/5wd1mP5EntQvIf+P
XcjHAzSd4x5gCeTofiwpMzLGErBmzX3ExhPqDOdT3z6LsN8ZoNzG4WlBFANrJhUuXIfJZBqK/2M2
WCCTwpg9MELet2rZoG7CLUfJx52Qp2I7xST4DR3gwap97d3tPL/I6Tq33+SMDyAGD7t32mxbM2NF
dYlwiw7tVsR6lE0jGTmEHTjOV6cfX2JFjl+f4f8O6i2caqFolIiM81MULePwHQaNcaGicji3NZSH
JnleGptZEaJUcuqu0+i5sVlwOv5rPrrHsHTPyPQCJv91sk0YWKi45NuYhbXsptIgIR6rtEVsFaGS
I0MI6iJpfcZyDJuOlaXLaMRA29KSJk9G9MwMpEomdy/ynilkJEz2yOpqUmO3LQqHAkLxS9TySzwM
G3NhsEeuOZL7lrFLzUXRnBEQ4a8NSOYKANbBarOrYwMt8HpkZrfz4SAe3c7+ZDHZWdPGxQfm1eKY
9VDqquIQVORm4vu+bjwGw4Y/pNwstrMx2+mC0KtVeOdbhJHmM1GMI/Fu3k1dLpS7/lY4rH0Juj54
ZnDd7eA3tBuzB8ZjRjlPnxXfIqcmDru4Rq97Nj25n63xk5mi+c6wcztURSI07myX8NyoEc0mZSas
gjdThYcY1MA+mEHrBsO8Y+py087BBh7Pg0JjTnzsbe3LXRKJCyb9B9I0TIb8dbTrHILHWOaiI3pL
/dt0YmIEtXjvE3UJzX1tUQFBAUR2nTanaaHRmCnuyZ32N4V6QL92OWIfWRPT6O1bg00LKkD3WKK9
jJjpd86nTlUIl+ScYjYX8XLTVRXM2uSWniXUWiPk6ZG19zxcsPeoodfucBNiK8ky/jS3NTt5hrhj
TzH6RlgcFMA6c1ZCgD/HVj8fsvzEVHvfiGus5T6Y++EuT5jFienYjt/9CECpAXEyuR1LunkzdM8k
TN/KlDDiNGcsE/eXZkTASpY9Ot2drIbTDPQR24F3FmYERMLfW2ru98qab2b7qsuB3x7GHsmyfd9L
KAXNGiQ9nMc7y8JCTmj8BOR7Y0m4Sgu7snWdX8+Prbyu6z1ZERdYGRhg1hHbumAr7p0BxKKEGLNv
YQm9Qj/G/3uKmpsxOBCAw0IhcZ5AuR66+U70RGt7l4DA91M27SFeOg98ctBrZGGekGTkO4SH76Za
DD/EeIMg7xuS47NVebcgFe/G84TlB1v0lwKzxzgQac88Tfj7SN11w17GHbZ6ADlwtef7BO4NVK8r
BrrQ2kjX84hukxFA829teRwKKJtkksAmhYWdTl9rySCvMdZOfBWFwcZ1P6XhuWJ8w84obu7bcFNb
EOPwwFYSYaazMexLlNpBFh9zlGZB9Ixv7aBm79w6w9ol+d0lpTXpanQLyW236PiXomnXpNECkrKy
B1Gj0oeL98kSOBeyycIiYaESTP3/S955LMetZVn7XXoOBnBw4AY9Se+ZJJNGnCBEB+89nv7/QN3b
JalM1A390a3ozkFFxaVEJdzBPnuv9S1v4ZSCcdmbR72YuNFcLfS1r4bLUBMbtVJvUqQulVeu4nOu
0TovWJSUpaoddWtbO+DEN4k2B/gEyBadfCGgfqzNZuEah9K56McMOS1OebfdBMqr3r61KpI+QtDS
d1R1qyxW1qBZMWIUTJCrmelvgXYoMy3y9lh0kJzZ6W08HpSaNNN2WervjccYUVs37JFLca+HN7Gx
JmMFaUdf3JD04vT9sogfRLUqLQtNbjAT9rwMn43xsRgYdL21YoIGMZ9R95a7K8+e4a0tcj+Kc4CP
vHQmGtWDn+OmZIzr20duYsM4thfNDOZjc47CUz66zFHkV2l3xM25RI7G807G1xhFS9rJ656JOfJe
QtRrZ8JKy/IUIOEnhjNgZncgEGFWpsQ6pG9l/wgpx2W6bueEEVrA8+BxWTsdE7mlvkTpQ5v5C3v4
CmxVL6Z00T2VQNZcO52gticlG3uiXEBUZ863K7Cut0dHbgE1g5ujdUjHLHCWeoLnqFqaBYsl06x4
FfTxvJBGtnCyjCe3hyjVxc2lCwv2kRcmdv3CcDwknWCIDih4cYCTOnFRJ4KbgnEEz2Wi08U35lBO
m+ohT3z2HC6TS7lTvpRfyLcf3zr1OlaO1oMYi+uy2YztJUjHnadAg+3GGicrY0LFcpbVcB09xrkV
rmEQnDMUM8l+7MA3n+ssRPOdofOZFw+KC5nXQpi59aLUOWXlLeGkbcYXZluQL8JD+BxPqVugWJLm
3A0b2+HtMZ6NCUvf7ZP21rf6BdF3hXmRHAvWmXqfcjz5zhe4NPFn5voiIMuBVqxTblRyT2bAMaAp
rtX01oxe9BdoBIKOaLlQEo5wRO9QETtCt7vaJB9WGayb9NwVPtU5Nri10xUzlj9X3Yz93igQqaHM
IiWhTdX7kdSjiHDY0Nk2zCBGGLk8gptkeM6IHvV4fTy6UBqque8/N2S5qhi2WN3JEKvBGjPdwT68
IncyPpT5dVXs+9Scg9SaZ2JrHdBl8cKxuZhcHtGPhBWRSACrRXe3raXQWZ151tmvLzF0Lj3jrgdM
1Cr47dU3RTbXauY0O8zQ44kKp19bY2t3Uw0RHuG/DCtbGQSAd6zGhQewUssneAkjuRNIsQyiP4+i
r+avyDjrJyycj4QC1CtSCDZaZvCqos+es7sduxvH7rVZpGWAzUr9KerGZ6ewR0Y5MTN8x4E47pHr
FGAHfVEHgzSN2rtTU4YK9UiOUGXDzfML2z5maN4eG7uBZJb3bbwsSSJecrarGzKoChKS424tQwjf
Ud7312M2dCuDZuYqLcxg1+E8uw/6lxbe47XWhuUxNdt+m8lKLqXpPQVhd4MvYt61tbUfArXkDdjn
FzfWILDJqH6QvXif6L5QfDHzqg2SBgOUjbCghfS+oRxTK3l1NCZEBdi9uVV6z0RAIe4zkNUMNlK7
Oui87bdJRZ0Xd+jX6eEI+Wx2Zbzt5ETnijDyGpHwzrWrWbgVaUeNUe2+ZhmLZVElR9NqTvVANx8L
5zYI8+vAVNF+NwUVaQkPJI3lnRWkaG3Gup3RtFHmBiFo93QfVn2W5zc2TkIY45m9BJZXzdIWFUEH
7mUtJXwm+mL+IfFcapFReksmfEfQ8VhyI7NeVYUTIkHBWYhvIjyZYW4uB7u+K9VJThrm/kKIQWFh
KpHC2Ei6nSy2FhKLRVUx7Ck4p2qJPyJoA4JoNekQpU00vNP54SoySYOoB32isIfNXOmMW7wZWArJ
95oVCuyzqO51gomw9MWK/v5phxLOYCGBYJ3FQzDMlSa4blsLh/dICRqW6F4qMxhhwdS4ed2CyHCB
L6/NEXxUQRQAXLc4olTlFu9c/KvMFj8U7qobH0TlAlB3dWswJT8S2xNPuOcndtvp1q8zCJvW2+g1
ZGgio5nVfbglb7t+s5NIrLxEfyrKPuGViKxCw2dk1CJZVSggp38BJIwnveuYdsuelQzVqQ5uU3No
hIyKOiuMHFakFzFeLId4gUuL7QS4wE1G3YzOEyy/jkYFqaHGvE/rVgogrR3CbwnYCJUGFLpsFrqU
hFlYtdddpVpH+pTu3AwxATDYVnCdupta4RH1c2JRoDItLeiWy8KW61iNb7ErkGih1GtXGLscVPfo
wpRxFOWmyD22w1DUqojBTWHFt7g0h8WIV8DoCDdJXHOlYYhfAahikFdGt1Vrb0Zb+ehq/86DvI0y
J1rVHp5+A9Rd26LyagRmj6qDydQ1PXAdsEIR2TKIi2h/WU2TIguLyCIou/KgJhHxMLjpwlFtWHjV
dR00R2IKHiJyS6T7KdFmbkXQ+xr41k3VFhBBmsY5ZK3zSpzzTYBzKBgqe5H5DZWoabGB4I4jH2ea
+CpZMDm3n5MomkKlrIMMjF2Ut0fRGseu1MCNkyiN091cOhb6ERXXC1kQwbsrBt4zlCyI/tEZDESs
ROrHWFos1y1KrXTyw0QcmhO0m6Ruy31YlSebmzbpQRP5YquxVfUyp0APMyh7stbSJ30gFKMucCgQ
E7+MRuKKGEPzGgAAqHRawvsnS+ZZzZBc5smRLvWC9v4x99gcoPraDSqJ4Whj+QmNWzo49rym/b/0
0pFy20z2XhfDRY9Gsmm0ot3bgbkvQuOk9851a2nXTeM++IF+8kZtBdW2RTE/vmso8xZhXi2dgZC+
AVDyzKuLQ1CQ2hvo6SeAFbZPYtwEgfWSgHJcjpr2AljoCwHwPfe4OLlJ9VQXvbpQBQVQyox5nnYa
8gr2Ahu3ogfmcdc3qBWmeKiJF0cacBNRepNtrGPvKfMTDMN1EMgzobWnHqAMXOJ7QUEuWuBFtQYs
P/b6pQrAlYa+0OhRW3B4qLf18tBR0bgmtbGiFsnK99NlPRZzEiL3mvaBlvJFrWosEYlyGLX6ueZ0
F07B5qRrtknh3YaOOAuTrKkkeu1B/APjdAx5QhN9ppWxbDh9uFufE/D0hMtex/D4Pd57lMYNBk/a
gPhU66NuM6Wtu0dFuZdMH/BC83STW24X92YZreVk5AkuJKHMFbEfDZKN0BmC2EIWFypPmZLzoLZP
WlztxxKPyUSZPGW5hRoiOAQyOYgkx7w5IPDub4ljf1VLWlgJOp7BuQfq+hwm+q72B3hZerFUmngZ
aPeksqPTcpZhtx1BnSa23OQItqRIYeoI9viTV6hYQZl31PYWnsNtXzyHofmlwtJqE1Y288YUPpR1
703vx5LUOK0gQkx03gK6GrbXvDxPjJRILZZpIR3eDhK5qc+bqiZ7sVv0sVwRTLDqEvfWiWmE6857
mpa7UUHGrlgLg9RIc6pzec8Ku0QWoDsPdEkBP/Wnolduu6Y561rDTkHrllqiE6YUltsmLaFVeuo5
c8t9FNcPWF7yrLoOUzQhtlj1apWSBOTd2oNysE1kebm7bjKNXd9dn3dbRbW/ptD25yQ+LBJTvVHh
beVTruVINCLSumtBrIAgZKVR5M7OrKNlIwlpyiXxx2tbN3b4C9j/ac3RMGmv5SXrgS2J9Yy9fKdH
xlrTamo48+jieZ9ZbuyypxE3MaqsJWjbDZ2Xhe1MYkw3edcdHswmOxFaeIwi40anw2QpJ1o3d67+
RttnNnoMH9nFqbV1THOElOWBrN0tXvjFEMLjGxUWIEODp9qvCM06SBxZuKeefTwbkzeDe825T1SN
ey+5kLB0n1b2BenxR9Kq9xM1GXXTK9qFbdcXu7ahXkvu8qpWV2NV3hbCGiA9dtdW+2QF8TbSg+vC
G3d+3n/1uml5pulA7hEAanXeGTeZnPSvcYXrxlsLqYiFohE2OM9oCc6IdBgIGa1vmy6csk30feQm
/aRAIdoOMVjPK8QrPJ6SiC0agZMkQpkCKYLQUwZ4wllhn0jnUQ5XIcnqxdROW7ZpDa6r8tuVoQM0
Q/h3pEFvI2MVxLPk+nLojLs0T9eISTZp1R8bnaS+wDTkBmVpfEyLeNrw5cFp7Dv3yXDBA3g6Gb06
wR9nv2FiR9lvbS1TPyGQWJNzew0b6KITtA2fMTSXODmLY2A9V3pwzkN/5sbA7LDHyTTy5rbXH3n2
eKHiBpFA6djliQJpajOzA3ePcGify2PoeAtZ3IyDuQ4DMgDD8OBWzXH03a/Z6JAcVsTztrQuYfjA
gc9lC6Eil/lT47rZPDMH2lHmys7GKc7Lv8tymgtVxGskTl6cJr1znQudgcOoyGu6snBJan/XQ0sA
nYg+saOpUOdJOxt1p94ErvbSq81XkF36TAPNOssq+ybwIFf01akyCtQyqECS6K1ykZCFendHrv0B
hsAXKT2VhwYdS1xeCrddDKrW0XsdnHlvO3uoN+C0MeP2QH2Ubf9uVNeuB6NMe4+dbMcpgMiSK+W5
aN+1Bij7De+F2LvVccQ61Yal2EuB+qyiausS3jlLaTDRRNYodZnWn4oQDIzBJWP3P9KGRJy81svs
Up19BC6kx9XpSjiHZniph6eM7Z91qRwQcIsAAWXBVvjb3OMvqVT+T5o0pEZi93cjhL/LqjhmdCjf
v9el/PFX/tClGFcIUjAaoUnBXMHP/kuXgt9dqgbuDYkJgu3s32Qp4kpFg4d1g7gS+0eyGEoEFU6Z
lBONzPgrmhSsID9OioVmGmhDNIs3u6mhjJlGQN9Nk6I8GHBTK6hQLW469pAPbFDz09Ai4m5G5zA4
Y7zwGzgSlEzsALRJeG/GhL6wN+uh0myFTZiZY7Jt+uRRmFGrHjBOPSuWHyxHF7eSIVMdLgm6aWvS
PxZ1uixMJM8DEmagU7ZcGdIrqGkqHiKLXwTzOtuwpWDGJeQOtG0574kpg0kqu/lAE/zWJkno1ICu
pgHNol3FWKeGnldiX5MLldFEMgtUr7Zh8KINYDm1Hn7swVvYSUEZQx+5JzXsnAVhxnGyTQoLvV2g
NccwEiRAmaz3CKsenBh5IsxhHcleOw9uILdqhVC2smCDlaXCxrGgaFW0dG13+WvSEpiG6JLed1iw
/xRO/JgRYKo6ZF2Hur4rMLUzH2qn3LiKjjztThiGU1cAO2uX+fdewjgB50K/GGPUv8j3v0gz2KhK
8JopdCrqqJzKSIpSQ0VVl8I1QL+a3NflJOCxs3s/7L6MTntpG+cSpWiK7TZCLluXfF2GERCjSszq
2jQk8I+WFXNG4LhQJk9JT+mCLc1eH4InZ8zxjSvzrMHi0YYkcCD0n5WlmtwEg0X92eEp4LZgfb4z
cTcqyiwgTIHmEw0FPNUH0WjPZTLcaUX5qMYSH2zuPydQLMHZcgL9VMO07R1yRkaznNVyEbOXOLKg
b8qJHTugONy5idad9SCNFqpW0EiIshM6D7YHBa8UDZDsDB8vKd9aDCpHtaotl+wOVVV+GWH2QEtm
9KsYybrS5KJmorfmsQIByX4T/MkFHHK8aaz6a5GpNjX+oJEgTRcg/lLj6BnQqRel/Rp3GjYkY4kx
8dnkBWy49aIQ4qET6rw0yMwj5RASCjdB3TjqmX76UyqSchXUqkHIGC+MSx5ORKZ0MPcyb9qXpOiI
802anBa0D9AqRlZRndvapqAkxIJEDKhptC7O1sRR6yeiWm07MKaGd9Nz3qNW2AdEV29VkWtg7JJk
ro9mu8269ovPxgWjMnFH5J7o+XVYuta1P1HdwhYEM5U2DlUCwGeu1e1hGGjE0oc7s09OfU3gnqGl
KmkMkUVfJ7i4tUtoJzFce833kKaVHihutjLOsUjlcwN8Tp9GtpGNAhu8XPaQ4LSiU03cZNDDrfMS
+Ft6Mtyg3mrmKhncCx56/4w7lK5r2t80EwPPNaHhmaJhBx4iZvok5YHMIwHZW6gTRQ8gMmOpiawX
gdjTaPtqIPeIdH4Pchh8zPJQ8Boo/RtM5g6yZ6g5jBnc0NIgE4pHlci2edLUvLdz41aivcvA/nno
8cuJAyjlo2cbC4jFqKHtrRp1NwQp13wlOhLJxBMkdm3kFMMYTIENjs7Z+GQPTqmplh7zSk5RFumi
U7eGjIhbjNVb2NDokUN32JHyYIMKiYJtAuYwILTyxP95Y7/skJHcbxXLPHUhodHAzFS6nOGcP3y0
wSciP4ejOBEVy4mtKHwEygZiqnbiLoYTgZHFVC6TFL9DBXcLEhmkxnxiNgYTvTEB4zhUbKvZxzY4
kGA8CmXK3py4jwFC7o1i0JLppx2PS1rFpftERdoTNVIOxBDjkSP5zIr06Ws5K2B+8kyY4FZpjH0I
gFJkSCyGT+YOnosXe8LwyLE39kpM1uG0llvE+VC2mbdl5PmbUeOfE3aIQBk/k2t9hi87b9yzAZ0+
HEilg8Hnk6/aE+ZDi6h+CggEXtnUV7WVvuM732U9iauQ2tBWoH8WukmV6FPpke7x6pntzUg3alky
KFtCUvcZqlGgxxLZuGJ42RoxOpB9/QvWGATvvWpiAmzvAi+oVkVtIZ8PsuwwpDDd4xAKDJCS/EgA
XLvQnMZdmbrtT0kGI0Zz3oK+Ce2i5ot6k6/fcoHyVwp9O6mAZqKvnhzLorirzLLdGAUJ9kZVrcl0
pQFWkTuoY58RIXoVR3+ATMxcgSTy1EZ7o5WemPPEf1Eq9Zb7irmYZZ1FMJ5a6HqHNK7tVS9ApbR1
G3J15euQOIcYrjTw6AKVDjkAMRkKRoAwnYLgXWPQOOuy+oYdBMl8AMEZfkRc/5C9lKNZqwCK/IY6
m6m4m2CUr0uyfU1zimdmuoMnAvWhusg7LBICLdmRZIJdokixSJilelhMbnEsQ4rkZNAEoXXaWnCH
IREGqMDriNEQTOqqVCM4nw6Hmg/s001FmQTV4aKUubbs+uA6blpQajU2ta7x160BDCruefX7tCQR
tGs8gJb7kIecQpydwaJU4M7FGk8n7c9wG4JweazCXpzSnpNr6QjqQacc4yS7B6b+1mBzzM0m+CbH
+UtV8eUX2E8/uJvX79mUflb9jJH6DQFRCKYNisV/rt0+BF7zk3X5j7/zR1WsUuGiN3MkwXzmJFv+
Zly2riTEBqScFMoIbh2K5T+l2lNCG7WvqkpEV4B6+Tt/SrX1K5Q6KrI944+f/pWyWOOL/FQXq7YA
ECUpyi2Vnor9U12sJBohwG5E398JHiM1WKGu2jSFvizbYquK7IhR5DXqiutBjR6aelUndjT1VcGi
4OZIetST/VB+4X0FGBqOHbKBEwE2FEdh9xFkKiWOnke7CjIqOQbGRQSPRobzN0+ifedXKqgR/YYA
Z4FaoLrNXAsgrhWdjR4nA/yAe1JP6oT2vNni6HvD9LhL1Mydu+lwEb4CdqYOX8iLZFcv7oo6Y+bu
koNlNRiLgtFbRalyopst1rLPlnmCm6rP0scaGYZjusyD8wwFaMcSpYv7QJhbv3+E1ekQ/qjP6Y6s
m8gkCIrruhx6S1nCcMRQo9Lf6Gsbs1lGuTZ0i1gAJu/Uzl44MIUIgIzHlR96U4PXuDETBxJQL9ql
npvRglCQYe2PCVKBDoDSOA3BC5haJmIdtiXVorNiuc3BaC2NgAfdI/2AhOClGK3TdESpl+Tw8zTe
qb0KqXdKr+36xt1FbtmfurJ500p1SrpSwrkBy3dupS5BPI0RrPG84A8aZ27qHWLUcEvGbOqTwZ5+
I0uv2rt1sekLka/GGnVKLqc0KVHQoM/XlIn+AtPtqm30He9nuU1Lf1yHKeeuj/Vr5lYJEzj/Q3H6
r53SrhiJMS9uwgyHXudeUHMMMAfLh4Jm7cbW/KdctbeklQf0RLSTrtanlIZ9XxavUcSuJqkIJios
uIGfZHtpRP2lSsgX6zr3q4V/iIha52IkGhNoEyBjhoJvhqZpuC+ETYemGk2qM8+bCQm3dIzZrxge
xi/0/8H88z4oQS7PTVUp5oI0ghMIwmyBzIRMIj34mJgsx5Am1Iy0CYeLxHxRaaa2VhoHN41aOBRU
5taIEI10I6OLuCX/Rc+GcluniH/NDhqv0/sgKybjdHLoIw2CX5CK29ZGpO1XGi3rJuNqj9Z2NHoT
CjyMV2DQLmB4qzjXYaGQz8z5IV24n5WW/1Jm2o3XVU+aDwGFtcZYtLmlrcuAZOU2sJg36KLcwtxh
PjOdjtjTGNDWjGrgVUobAFgkDiUk4B3WrI/c7oxlQ8Nn5uYyXkzcaGNEzo3YguhSjTBXiwQwHsZk
parpc6qE52HkgQN/W4Ho3DkJjaXalzcyjstNF1v9vNK5CQTtby20Z2pW7aueb5WbzsXM8otvfU3h
9aZ6dSe7i+qT543pFo2FgyUyZiAXF8+KpizEEMydklkYWRsY9IzyHHuNtVRiUEWuENd1pn6Usn+U
nTOPO+PDlKq70zPegr7MN0GjbzWya/KacMa85NTUJOicgsFXD9wt06QoAQOdJzxVvfIeVgVS/gjm
Qov1dUyaZdQRwFHCzJuTg0TkuyngCynFpYphFuOtYrJRAnLzpXvRc+6o6coIra8R6gQvkWR9EF7f
c98VX4u4ob02BWagkKUUcu9lrkTEINbsGrp+GZtjzSgN1iRS0R41C8hn18Oxb1UuujSVzmumb1sH
v/5YoBjxXkZ33BqgLiB0Vo+G9PdOr3wUA3EXNt199pHID4amZihuBzNngjSnjr2nasgwS4PXZr1C
LQyVoFJVnueAHCKZ28uAhBiq6Zxz0nLl6J7MIne4H0Zro0j8H8gxicWwEVvFNDgyRcHeG77EMb5H
pSW020mUCzmYaISVVUHIz7w2FC6f96qiZCXH+5zYQFfcfu+YzS6nMhLs7mvD4i0Ry0MwJA8GZlTg
02fLTTYCWX6QDDydpvakBNm7notDo6gry+IuGe0HEZmTRdPPF4nSHUHJRivIDyevM/dOnayYw22F
5TOGZezPvlV9VHOUaAzCZyrtAlRx9cwJEXfl1XNF1kjfWOvcQtIddnNV/2LmBIN78rpNsuvQIm1D
Sc6VgGMsBCKabq/LhnPgbBNHHAUSVZ25cFCp90hl0OVIxnHPuBFoVCOLkT1xeMk8Rx3WaO3tpAtL
g7Vdvcawy2a+cWv3iMc8+aqjA3Uc4h6i7EMfwmVEp9x1BaE98SqcdsW+v3XAqSooeXKdiI2kWpd9
x28uzun46nofpH5ZuE9zj99kCn2TxrygstK+hEO1Duz61tXVxwx9igzqE0Gcm8Zxl5Yy3AHIuY1y
rFF5vVK9cOFEGbmYOZP8inQ/xAbOuConGYdHzGCrbFwlfMW2/OBKBipqs0+Vapn5xq4ETlGn2mMu
nKXZ1yfW3Hmko72AElcF3apCCtoa8Qr1wTLtjIUDijkmBrQ1h9PYWDs27fMa/bGVDOtahbGb1K89
uWKgsbZ6HWwcVj2LZIpCVLs+6XeqNE5J9DFU4t4ptX3K8MiwqCAQe1g7t7ptu3Rre2hJa+V6DEhq
TeWh7KeZIl9UTftDkiC6HWhu8GwENJazu9KxtzJPnzP2+SwehcXyP9Lzx7nGtMxcOAmUYbLHH83O
QwY2wDD2ikoBtyXZjpLidMi8ON8gQlmweyU9Dp6byJqNG7Z30cigGXx6RFONIHi8lt01MpyPKIrt
ZWeXPj0lKUCbeBGieogECX6SeZGw8aKDFy+Y25JuGnv+ovWInw+HQiy6KZK+7ktnZ9AGwRlfk7Vt
+tG8cXu2QgY9tgbszBzSMHUKIM85sV4XHgJ/PVoQMFN7igycAIp261P0tBawObLOmFrFlxCTInEn
w16AU9lpoXFvgMKiRzMg94Po73UQgZmzaozM/Nskr9t5rIplOoAGRDqN3qoV13bMnr7Cz46jvjfn
iKAZioi+/ugNxGOmbMOXiN7JozkAB+1BwULwpaGvtRj9rRaTjlkmG9dkL5q1/KZG0beF5wyLyGVn
OpGIp7ja6452Il3BNtam9SEGFM14L2CiKWWCYCHkTsO3lW9hdb2YGlGCIcOQQQ1c0IGgMB3vSItn
Hals7oQs6R4a4lEatbIGo8EWsa1MYPuoWa2ofzLa4sHtSINpDHq5gvSlWQBVeT+oZF8ysbcWrT8x
VpPqpiN725HJe64nL6JDL5oIdI1eVeOsUerg0Gv6Ph/Fmh3nuKrZvLdsmCtEK7FyQ8Ybe9hAAzra
x4g5jGYaklgUORBiuAXIAo0f2tbfZnZur0FbeSsB+psNvbc2PPgXwdC8eLnaLcdQHxd532BQgl/C
YFF8VCp7REGuB4Oe5gPJ8RpI/q3IO2BDMSLVqEGSg5YfgkAKCsQOAo+CrhlmkoeI3gbi0SBUkO/1
HokatfPAHwUP2SvdVu85Ti3jNqcRyuAMftCMuWaxyxpa12Tx2dtAnXRGYUrwQ48eD5n12QHkRXxV
2C4iAdu46eq7BIXQFxviCxxPiCtqaG6DnEweMwaJnll05LIudNj4s2+PoEfOPbOhpSxAd+b5QYFQ
eaAhEi0nbqznCiLNdHRYTCLesmT4Kl3YcmZ+sqgkeL54yFwXBDha/2AvGRRsMs+Cc2uTnTVBZqLM
sUk7RNEUgH0hRh1gi5u75jVIk0OQGe6zVZE1wMVuF72kIa9POXKyUdJtGdLc63NQ18TktaTrAZwD
IdcckhE5GmxJdI7AfY6it9auXuUEJzXDXRyWcDxIuJirdfuUkSA2c/1mqVtE0majx6Af7qUHs2xW
aR7Iwwj9TlBGgM+8lC4nGvc5CXRI46E9QetkoqGCVoOHQpOn0SZODtS0ObjLL0mETIimZDDPLOjW
qkMvC4QDnbiCYlKLGOyH+bYx5LPb4gqP8AEsuBtj1g3uJkRIwXLwWo03eS5xtaEowsluL0QIdDVQ
2NdFBmh+YcdfIPfXM6Uo7zz9FW4O+SLetUGPHWtAhyPDwKyfPvSTtdPQ9LsWMN5CGTxGhTQAOfq4
RQ1GV99qbFQN7AfJkfGm8BFtI3p7mftcTZo0s8RHBUUf66Z3+1ulhyZqxITQVbG/qGom2kqHHB4v
/LCoXU8uWETCe6Dn6EtiTk7SdsmxoE7bdg0lZStoOAasnnbT3fOFw+1gDQaXDfl1hmdqrvWsN2aV
VFgSqNUQ2E54P9umAUfBMEvSGPw+0/9murQZ2ufQ1JBwt8q66W3EpeapglUxB8Q8PIKgiRd1okBy
QJwD/D5cELVng3mBU5ohW33jwpjrhpHJLiFv5DyWXKfPPh54UuBAZbuG/QKdEIKuDPpNXg3lPJPM
p/QmHzBAN/Qp+2Y8JrENECU23Z2D4VAyTJkZRn1vmyOd0Ok572DdDLTqKDzcJz2zTolul4usN5od
kBQ5d5NyS6CpN4/zaDxlWq+T1cKi4aEN4bHxrkUL2IicAZKKWYBmrW0ThiuMJ1E6J9Kzye8mH3vn
KMWmmyjvubz1BrSCMgdIo0rGVn5+RJh4CAhFjHvzXYaZvYizyl8rOUpHf2DHFCktBBN7R4UzxcdR
QjZKjo7Iq+5yhHHzyObmTKpQWU2czWGKQbbM5smIUI3lnqnO3ER9tRFUL8kuFxst1/uNkhNz6qd2
ziQomKJkv0QNo5ugSsN54jb69TAo7ZHz4+AWxX6Kfs5duFZ/4LULgioIb4knt1a+aDFzJq86G5kF
+Ap8HSQOkrF0bQEcaTTFYRZGOPBGZmC+1F6rt4y/CZ2o9qrJv6dqbv3FLKXPVk6pYc7nFnMqm7W4
7ndN6VvXn5EUIs9JL1N6/1lAtEB2lMXojiRkMY3lZ7C/suqWM1OyMETpJAZq1RspwzsZwQY2um2k
mGtnstl0Xb5RFpS7bGXjau0WPUxaXQIuEmDkSBpdcqMvSgsLV5dhUWmdcjxWeoo9JiitS9wSRMkz
ZBHgY4DI0BEcYSyzeBCHQbyVDfW/5bjFk6SLsml03A+15xNVTlQlZb41zOESUJuOThKuw7Z09jaA
763SWl90TYmdZdZE+qEnMGSeqejwI1fukTRuzLRCrJBoZ8WzdkH14YIMnfZhbuE9pikTN6XYaaX+
FX0qIFKjz+dDPTWNWn/cqrrXLjNV7AQQ0FnmjsFRa9X1d61AmvSDl6XfUwl+croKYHkO3jobBzlt
O93+yaBck2ekUnpgQPCbleW1r6FCw6R4g5KzhVOyyH3xzcv4v6ZP+8eBTNqCvyP5EwnwjVYw/ZSh
dFpfSEP6KQvg3/pD//oX/XvRAGCIflZDfH6nz1yCf/Ur4q985ebt/T//Q3euVFq53ASYnKcPJtY4
S70/fqyZVzqwCkOlBfvt83l3fXeK/tlJ+NfH9/ehCX//e/7VAbx/nvPt23/+h0NbWFd/7n//5dNg
ARihb40M4cfjl1eaYWiWzmmhwf7ff9yvWZPWiL/fEVqk3+tatEm78kPP/58c80+/4W+XXupXhjCw
m0/ReNOHzvv3l55wCHP6z+jrPj/8+H/kFHx9SwJoflVdBq/196cAh/4kx/l3TsJPv+O7k2BcWTok
GAq2b0f54/1vXek2tmP+54+T8D91H/x0AH+7/0GU/OoaINUrjg/AzkTc+f4OkFdYenj09d/u0k8C
qW+X4qfl+C8sfVK7omvJuxuc0J9r2/dHL65g8togc3+7a/6PJn7/5On/6b757saXV1LXWfvBMf2D
o7eRw9m6+gks+b2eesHW8N9c+v75wRu89bixAS5/O3Yeoe8uvXXlTEAJltjf9akX0xv7V5c+lfuf
e8CEqfX54ax+dxJ49ZsTqUubqDXT59tJ/+9/Bf50Ff+29CGp0/8/rP/oLnmP8Mv+PMrvTwLsbjnN
v+XvtwSC6PjllV9SAug229S/lXc/Hv0UqWTo1rd/6He69tN7+VcfAPMKtS9EduvHl76mXaFpsIFi
/XYrPws2FJpfq3jUqwnP5RiMHT8/Px28eUVm4YSp+/YP/UbXfCr14Qb++vEjIuG1/udb/8dlj/0Q
kbIaq94fa/+3u+w3Og068dYUar92E+hXcroFEJx/W/Y4yh8ffA07ELbnSf8zfT7/vd/oJBAEPm1V
f+0kGFfQDE32j6iVpg+i/+9OgkP9R4eWqO9vP/2jzv6NTgJX8FdPgbiaUGeOPiVNTJ8fHwZNv7IN
VgsdSObn57d7CwpVmN++1C9sBHSaHJCtaKd8Owk/PQw6phHkVejQ/uvHv1dJ/I/orX95P2Cy3df5
QE/8/PxYEnMnoPUzYLN+u+V+o6dA/wfJLf+PuavnaRgGon+l6sLEECQGhlYyqBJDBwT8ATexKktO
UiXtEH497/wR7CQNKbcwtnHOz1/nu2fn7ubWPyDdJXbEbKADkCETF3Ox6T7+O1Ng6luom5udIZUn
CHKKdRjWd6QBM5iHTzAQkTdmuf5fMDN6ghSxqkyxIy5Pq9a67o4Y/LVAYBfHAjxrSNQgUWRJQQqC
7EQ7J4J+bxP3wjJ80cPA+Nl6/Ou+geOqk7pCq8Kfr1o1lKi1sw86D5PuGG/W4oDg/V865rasav8B
slknMCOtPyf3WbYaQclBVceinQ3Jlf0ijRwmRHJ8NF9yeZJVGl3asVxcybsS3SHv3+tSHqukT7Du
yZniVrA4Sralr2k+/W1g9+DvL2XAa+e6I8S4DZi5Ks6FXJcH2RRdAtoZcVzQMwmQmaDftCqQ5iNh
nT3/xAUtTsMI6p7T4Qr+vLS5rJJ+9h4DW3JDEpDQWJhzvRKFPqp4NGE6kEvOreV6njXmYFLs+nMd
ANKi8QQSF/H1j465iKUxalXcibpNVbg/+eAC/9A5QmnGPdKfprFFY63rgRLv/fd54VP7a3/0Nt51
w1Hi1GupSUElcqNks/0GAAD//w==</cx:binary>
              </cx:geoCache>
            </cx:geography>
          </cx:layoutPr>
        </cx:series>
      </cx:plotAreaRegion>
    </cx:plotArea>
    <cx:legend pos="r" align="min" overlay="1">
      <cx:txPr>
        <a:bodyPr vertOverflow="overflow" horzOverflow="overflow" wrap="square" lIns="0" tIns="0" rIns="0" bIns="0"/>
        <a:lstStyle/>
        <a:p>
          <a:pPr algn="ctr" rtl="0">
            <a:defRPr sz="1100" b="0" i="0">
              <a:solidFill>
                <a:srgbClr val="595959"/>
              </a:solidFill>
              <a:latin typeface="Barlow" panose="00000500000000000000" pitchFamily="2" charset="0"/>
              <a:ea typeface="Barlow" panose="00000500000000000000" pitchFamily="2" charset="0"/>
              <a:cs typeface="Barlow" panose="00000500000000000000" pitchFamily="2" charset="0"/>
            </a:defRPr>
          </a:pPr>
          <a:endParaRPr lang="it-IT" sz="1100">
            <a:latin typeface="Barlow" panose="00000500000000000000" pitchFamily="2" charset="0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0.43661</cdr:x>
      <cdr:y>0.35073</cdr:y>
    </cdr:from>
    <cdr:to>
      <cdr:x>0.87502</cdr:x>
      <cdr:y>0.69133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668E322D-653F-C0A5-3CFB-846D28B3B985}"/>
            </a:ext>
          </a:extLst>
        </cdr:cNvPr>
        <cdr:cNvSpPr txBox="1"/>
      </cdr:nvSpPr>
      <cdr:spPr>
        <a:xfrm xmlns:a="http://schemas.openxmlformats.org/drawingml/2006/main">
          <a:off x="1047055" y="596232"/>
          <a:ext cx="1051388" cy="579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2800" b="1" kern="1200" dirty="0">
              <a:solidFill>
                <a:schemeClr val="bg1"/>
              </a:solidFill>
              <a:latin typeface="Barlow" panose="00000500000000000000" pitchFamily="2" charset="0"/>
            </a:rPr>
            <a:t>60 %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0.33112</cdr:x>
      <cdr:y>0.47252</cdr:y>
    </cdr:from>
    <cdr:to>
      <cdr:x>0.83112</cdr:x>
      <cdr:y>0.93795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94087" y="803279"/>
          <a:ext cx="1199082" cy="791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2800" b="1" kern="1200" dirty="0">
              <a:solidFill>
                <a:schemeClr val="bg1"/>
              </a:solidFill>
            </a:rPr>
            <a:t>80 %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0.26331</cdr:x>
      <cdr:y>0.50389</cdr:y>
    </cdr:from>
    <cdr:to>
      <cdr:x>0.73645</cdr:x>
      <cdr:y>0.73904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D7455EA9-842F-470D-1A9A-D8490A9E036F}"/>
            </a:ext>
          </a:extLst>
        </cdr:cNvPr>
        <cdr:cNvSpPr txBox="1"/>
      </cdr:nvSpPr>
      <cdr:spPr>
        <a:xfrm xmlns:a="http://schemas.openxmlformats.org/drawingml/2006/main">
          <a:off x="631315" y="857125"/>
          <a:ext cx="1134404" cy="3999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2800" b="1" kern="1200" dirty="0">
              <a:solidFill>
                <a:schemeClr val="bg1"/>
              </a:solidFill>
            </a:rPr>
            <a:t>100 %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F472927-FCD4-4FD7-9C0A-58E61A5F7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2ED7A8-DC86-44E5-94DB-9CA7DC03F1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59AD1-FA9B-4D87-84DC-D9ADB8206ECD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291D10-BDC8-42E8-A33B-0D9869DB8F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24C9D1-621B-4211-9006-1DDE38F19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3D0A2-2EC2-4E3C-B979-47303BFA18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821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8D0F6-8AE1-4148-B5A8-4C36157155BB}" type="datetimeFigureOut">
              <a:rPr lang="it-IT" smtClean="0"/>
              <a:pPr/>
              <a:t>07/05/2025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981F6-8947-4F42-A1D6-6A4C9CB2CA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673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Copertina con foto – da cambiare in base alla presentazione/progetto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981F6-8947-4F42-A1D6-6A4C9CB2CA1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81F6-8947-4F42-A1D6-6A4C9CB2CA14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76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37B1-E4C9-467F-92AC-41E72F95F2A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21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E30C5-835E-8378-567A-9CC15493F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BC161D4-867F-FA3C-1C57-B5A56792E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3A63C3F-A76E-02CD-AA3E-3A90B869B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B5E5C6-B270-933B-1F99-6B2030ACC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437B1-E4C9-467F-92AC-41E72F95F2A8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14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981F6-8947-4F42-A1D6-6A4C9CB2CA14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27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737" y="1781969"/>
            <a:ext cx="6644299" cy="1234727"/>
          </a:xfrm>
        </p:spPr>
        <p:txBody>
          <a:bodyPr anchor="b">
            <a:noAutofit/>
          </a:bodyPr>
          <a:lstStyle>
            <a:lvl1pPr algn="r">
              <a:defRPr sz="2400" baseline="0">
                <a:solidFill>
                  <a:srgbClr val="0072CE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737" y="3016694"/>
            <a:ext cx="6644299" cy="822674"/>
          </a:xfrm>
        </p:spPr>
        <p:txBody>
          <a:bodyPr anchor="t"/>
          <a:lstStyle>
            <a:lvl1pPr marL="0" indent="0" algn="r">
              <a:buNone/>
              <a:defRPr baseline="0">
                <a:solidFill>
                  <a:srgbClr val="40404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A1BAF0C-E71A-409D-B60D-59EC5E0FDD5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30" y="210761"/>
            <a:ext cx="1200626" cy="769620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 baseline="0">
                <a:solidFill>
                  <a:srgbClr val="0072CE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72A70B"/>
              </a:buClr>
              <a:defRPr sz="1400" baseline="0">
                <a:solidFill>
                  <a:srgbClr val="404040"/>
                </a:solidFill>
              </a:defRPr>
            </a:lvl1pPr>
            <a:lvl2pPr>
              <a:buClr>
                <a:srgbClr val="72A70B"/>
              </a:buClr>
              <a:defRPr sz="1400" baseline="0">
                <a:solidFill>
                  <a:srgbClr val="404040"/>
                </a:solidFill>
              </a:defRPr>
            </a:lvl2pPr>
            <a:lvl3pPr>
              <a:buClr>
                <a:srgbClr val="72A70B"/>
              </a:buClr>
              <a:defRPr sz="1400" baseline="0">
                <a:solidFill>
                  <a:srgbClr val="404040"/>
                </a:solidFill>
              </a:defRPr>
            </a:lvl3pPr>
            <a:lvl4pPr>
              <a:buClr>
                <a:srgbClr val="72A70B"/>
              </a:buClr>
              <a:defRPr sz="1400" baseline="0">
                <a:solidFill>
                  <a:srgbClr val="404040"/>
                </a:solidFill>
              </a:defRPr>
            </a:lvl4pPr>
            <a:lvl5pPr>
              <a:buClr>
                <a:srgbClr val="72A70B"/>
              </a:buClr>
              <a:defRPr sz="1400" baseline="0">
                <a:solidFill>
                  <a:srgbClr val="404040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3E95BCF-4AAC-4F1F-B16D-05BE4EEB14A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" y="4772599"/>
            <a:ext cx="503793" cy="344640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38442" y="4917644"/>
            <a:ext cx="1674322" cy="1203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it-IT"/>
              <a:t>Copyright © Vsafe. Tutti i diritti riservati. 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90463" y="4919920"/>
            <a:ext cx="246586" cy="1431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1" i="1">
                <a:solidFill>
                  <a:srgbClr val="5AAF31"/>
                </a:solidFill>
                <a:latin typeface="PT Serif"/>
                <a:cs typeface="PT Serif"/>
              </a:defRPr>
            </a:lvl1pPr>
          </a:lstStyle>
          <a:p>
            <a:fld id="{D4D50BE9-6B99-D846-B535-BF701A36BCE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-1" y="4730054"/>
            <a:ext cx="9271425" cy="7200"/>
          </a:xfrm>
          <a:prstGeom prst="rect">
            <a:avLst/>
          </a:prstGeom>
          <a:solidFill>
            <a:srgbClr val="5AAF31"/>
          </a:solidFill>
          <a:ln w="0">
            <a:solidFill>
              <a:srgbClr val="5AAF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>
            <a:normAutofit/>
          </a:bodyPr>
          <a:lstStyle>
            <a:lvl1pPr algn="l">
              <a:defRPr sz="2400" b="1" cap="none" baseline="0">
                <a:solidFill>
                  <a:srgbClr val="0072CE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 baseline="0">
                <a:solidFill>
                  <a:srgbClr val="404040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2CE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424" y="1541861"/>
            <a:ext cx="3883486" cy="2910579"/>
          </a:xfrm>
        </p:spPr>
        <p:txBody>
          <a:bodyPr>
            <a:normAutofit/>
          </a:bodyPr>
          <a:lstStyle>
            <a:lvl1pPr>
              <a:buClr>
                <a:srgbClr val="72A70B"/>
              </a:buClr>
              <a:defRPr sz="1400" baseline="0">
                <a:solidFill>
                  <a:srgbClr val="404040"/>
                </a:solidFill>
              </a:defRPr>
            </a:lvl1pPr>
            <a:lvl2pPr>
              <a:buClr>
                <a:srgbClr val="72A70B"/>
              </a:buClr>
              <a:defRPr sz="1400" baseline="0">
                <a:solidFill>
                  <a:srgbClr val="404040"/>
                </a:solidFill>
              </a:defRPr>
            </a:lvl2pPr>
            <a:lvl3pPr>
              <a:buClr>
                <a:srgbClr val="72A70B"/>
              </a:buClr>
              <a:defRPr sz="1400" baseline="0">
                <a:solidFill>
                  <a:srgbClr val="404040"/>
                </a:solidFill>
              </a:defRPr>
            </a:lvl3pPr>
            <a:lvl4pPr>
              <a:buClr>
                <a:srgbClr val="72A70B"/>
              </a:buClr>
              <a:defRPr sz="1400" baseline="0">
                <a:solidFill>
                  <a:srgbClr val="404040"/>
                </a:solidFill>
              </a:defRPr>
            </a:lvl4pPr>
            <a:lvl5pPr>
              <a:buClr>
                <a:srgbClr val="72A70B"/>
              </a:buClr>
              <a:defRPr sz="1400" baseline="0">
                <a:solidFill>
                  <a:srgbClr val="404040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856" y="1541861"/>
            <a:ext cx="3883485" cy="2910580"/>
          </a:xfrm>
        </p:spPr>
        <p:txBody>
          <a:bodyPr>
            <a:normAutofit/>
          </a:bodyPr>
          <a:lstStyle>
            <a:lvl1pPr>
              <a:buClr>
                <a:srgbClr val="72A70B"/>
              </a:buClr>
              <a:defRPr sz="1400" baseline="0"/>
            </a:lvl1pPr>
            <a:lvl2pPr>
              <a:buClr>
                <a:srgbClr val="72A70B"/>
              </a:buClr>
              <a:defRPr sz="1400" baseline="0"/>
            </a:lvl2pPr>
            <a:lvl3pPr>
              <a:buClr>
                <a:srgbClr val="72A70B"/>
              </a:buClr>
              <a:defRPr sz="1400" baseline="0"/>
            </a:lvl3pPr>
            <a:lvl4pPr>
              <a:buClr>
                <a:srgbClr val="72A70B"/>
              </a:buClr>
              <a:defRPr sz="1400" baseline="0"/>
            </a:lvl4pPr>
            <a:lvl5pPr>
              <a:buClr>
                <a:srgbClr val="72A70B"/>
              </a:buClr>
              <a:defRPr sz="1400" baseline="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9932525-68B5-468C-B156-99EEBF3556E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9" y="4380558"/>
            <a:ext cx="992313" cy="67883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>
            <a:lvl1pPr>
              <a:defRPr baseline="0">
                <a:solidFill>
                  <a:srgbClr val="0072CE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8315B41-F56A-49EC-B154-4B3F90CFFE7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9" y="4380558"/>
            <a:ext cx="992313" cy="67883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5607F0E-3860-42FD-A50D-3693B263BFF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9" y="4380558"/>
            <a:ext cx="992313" cy="67883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45322"/>
            <a:ext cx="2890896" cy="958850"/>
          </a:xfrm>
        </p:spPr>
        <p:txBody>
          <a:bodyPr anchor="b">
            <a:normAutofit/>
          </a:bodyPr>
          <a:lstStyle>
            <a:lvl1pPr>
              <a:defRPr sz="1800" baseline="0">
                <a:solidFill>
                  <a:srgbClr val="0072CE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888" y="285750"/>
            <a:ext cx="4605208" cy="4636294"/>
          </a:xfrm>
        </p:spPr>
        <p:txBody>
          <a:bodyPr>
            <a:normAutofit/>
          </a:bodyPr>
          <a:lstStyle>
            <a:lvl1pPr>
              <a:buClr>
                <a:srgbClr val="72A70B"/>
              </a:buClr>
              <a:defRPr sz="1400"/>
            </a:lvl1pPr>
            <a:lvl2pPr>
              <a:buClr>
                <a:srgbClr val="72A70B"/>
              </a:buClr>
              <a:defRPr sz="1400"/>
            </a:lvl2pPr>
            <a:lvl3pPr>
              <a:buClr>
                <a:srgbClr val="72A70B"/>
              </a:buClr>
              <a:defRPr sz="1400"/>
            </a:lvl3pPr>
            <a:lvl4pPr>
              <a:buClr>
                <a:srgbClr val="72A70B"/>
              </a:buClr>
              <a:defRPr sz="1400"/>
            </a:lvl4pPr>
            <a:lvl5pPr>
              <a:buClr>
                <a:srgbClr val="72A70B"/>
              </a:buClr>
              <a:defRPr sz="14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685926"/>
            <a:ext cx="2890896" cy="23352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797" indent="0">
              <a:buNone/>
              <a:defRPr sz="1100"/>
            </a:lvl2pPr>
            <a:lvl3pPr marL="685595" indent="0">
              <a:buNone/>
              <a:defRPr sz="900"/>
            </a:lvl3pPr>
            <a:lvl4pPr marL="1028392" indent="0">
              <a:buNone/>
              <a:defRPr sz="800"/>
            </a:lvl4pPr>
            <a:lvl5pPr marL="1371188" indent="0">
              <a:buNone/>
              <a:defRPr sz="800"/>
            </a:lvl5pPr>
            <a:lvl6pPr marL="1713986" indent="0">
              <a:buNone/>
              <a:defRPr sz="800"/>
            </a:lvl6pPr>
            <a:lvl7pPr marL="2056783" indent="0">
              <a:buNone/>
              <a:defRPr sz="800"/>
            </a:lvl7pPr>
            <a:lvl8pPr marL="2399580" indent="0">
              <a:buNone/>
              <a:defRPr sz="800"/>
            </a:lvl8pPr>
            <a:lvl9pPr marL="2742377" indent="0">
              <a:buNone/>
              <a:defRPr sz="8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AA72C6-89FE-4DB8-A8D4-554EB12A031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9" y="4380558"/>
            <a:ext cx="992313" cy="67883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743325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1" baseline="0">
                <a:solidFill>
                  <a:srgbClr val="0072CE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0" y="215900"/>
            <a:ext cx="8007350" cy="32289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aseline="0">
                <a:solidFill>
                  <a:srgbClr val="404040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168379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6325477-1781-4095-A787-879EE79F5AD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9" y="4380558"/>
            <a:ext cx="992313" cy="67883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3F95F79-3777-486D-A5EF-9777B4EC0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7485" y="4238226"/>
            <a:ext cx="872264" cy="834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850186" cy="2552700"/>
          </a:xfrm>
        </p:spPr>
        <p:txBody>
          <a:bodyPr anchor="ctr">
            <a:normAutofit/>
          </a:bodyPr>
          <a:lstStyle>
            <a:lvl1pPr algn="l">
              <a:defRPr sz="2400" b="1" cap="none" baseline="0">
                <a:solidFill>
                  <a:srgbClr val="0072CE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78501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8B63C99-4380-4379-B1DB-45B1FAE18392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9" y="4380558"/>
            <a:ext cx="992313" cy="67883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8D97AA3-07EC-4664-8945-2DFE66E0B4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7485" y="4257634"/>
            <a:ext cx="872264" cy="83410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424" y="457200"/>
            <a:ext cx="7866917" cy="78911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424" y="1371600"/>
            <a:ext cx="7866917" cy="32707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4" r:id="rId5"/>
    <p:sldLayoutId id="2147483655" r:id="rId6"/>
    <p:sldLayoutId id="2147483667" r:id="rId7"/>
    <p:sldLayoutId id="2147483657" r:id="rId8"/>
    <p:sldLayoutId id="2147483660" r:id="rId9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2100" b="1" kern="1200" baseline="0">
          <a:solidFill>
            <a:srgbClr val="0072CE"/>
          </a:solidFill>
          <a:latin typeface="Barlow SemiBold" panose="00000700000000000000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rgbClr val="72B431"/>
        </a:buClr>
        <a:buSzPct val="80000"/>
        <a:buFont typeface="Wingdings 3" charset="2"/>
        <a:buChar char=""/>
        <a:defRPr sz="1400" kern="1200" baseline="0">
          <a:solidFill>
            <a:srgbClr val="404040"/>
          </a:solidFill>
          <a:latin typeface="Barlow" panose="00000500000000000000" pitchFamily="2" charset="0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rgbClr val="72B431"/>
        </a:buClr>
        <a:buSzPct val="80000"/>
        <a:buFont typeface="Wingdings 3" charset="2"/>
        <a:buChar char=""/>
        <a:defRPr sz="1200" kern="1200" baseline="0">
          <a:solidFill>
            <a:srgbClr val="404040"/>
          </a:solidFill>
          <a:latin typeface="Barlow" panose="00000500000000000000" pitchFamily="2" charset="0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rgbClr val="72B431"/>
        </a:buClr>
        <a:buSzPct val="80000"/>
        <a:buFont typeface="Wingdings 3" charset="2"/>
        <a:buChar char=""/>
        <a:defRPr sz="1100" kern="1200" baseline="0">
          <a:solidFill>
            <a:srgbClr val="404040"/>
          </a:solidFill>
          <a:latin typeface="Barlow" panose="00000500000000000000" pitchFamily="2" charset="0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rgbClr val="72B431"/>
        </a:buClr>
        <a:buSzPct val="80000"/>
        <a:buFont typeface="Wingdings 3" charset="2"/>
        <a:buChar char=""/>
        <a:defRPr sz="900" kern="1200" baseline="0">
          <a:solidFill>
            <a:srgbClr val="404040"/>
          </a:solidFill>
          <a:latin typeface="Barlow" panose="00000500000000000000" pitchFamily="2" charset="0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rgbClr val="72B431"/>
        </a:buClr>
        <a:buSzPct val="80000"/>
        <a:buFont typeface="Wingdings 3" charset="2"/>
        <a:buChar char=""/>
        <a:defRPr sz="900" kern="1200" baseline="0">
          <a:solidFill>
            <a:srgbClr val="404040"/>
          </a:solidFill>
          <a:latin typeface="Barlow" panose="00000500000000000000" pitchFamily="2" charset="0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14/relationships/chartEx" Target="../charts/chartEx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124472" y="4989932"/>
            <a:ext cx="13849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it-IT">
              <a:latin typeface="Open Sans"/>
            </a:endParaRPr>
          </a:p>
        </p:txBody>
      </p:sp>
      <p:sp>
        <p:nvSpPr>
          <p:cNvPr id="15" name="Rettangolo 14"/>
          <p:cNvSpPr/>
          <p:nvPr/>
        </p:nvSpPr>
        <p:spPr>
          <a:xfrm flipV="1">
            <a:off x="5246186" y="1178863"/>
            <a:ext cx="3897816" cy="3497457"/>
          </a:xfrm>
          <a:prstGeom prst="rect">
            <a:avLst/>
          </a:prstGeom>
          <a:solidFill>
            <a:srgbClr val="0071B9">
              <a:alpha val="76000"/>
            </a:srgbClr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B107F4-C07A-406A-A100-EFDD65438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5402" y="1570810"/>
            <a:ext cx="3411011" cy="2098221"/>
          </a:xfrm>
        </p:spPr>
        <p:txBody>
          <a:bodyPr lIns="0" tIns="0" rIns="0" bIns="0">
            <a:noAutofit/>
          </a:bodyPr>
          <a:lstStyle/>
          <a:p>
            <a:br>
              <a:rPr lang="en-US" sz="2700" i="1" dirty="0">
                <a:solidFill>
                  <a:schemeClr val="bg1"/>
                </a:solidFill>
                <a:latin typeface="PT Serif"/>
                <a:ea typeface="Times New Roman" panose="02020603050405020304" pitchFamily="18" charset="0"/>
                <a:cs typeface="PT Serif"/>
              </a:rPr>
            </a:br>
            <a:br>
              <a:rPr lang="it-IT" sz="2800" b="0" i="0" u="none" strike="noStrike" baseline="0" dirty="0">
                <a:solidFill>
                  <a:srgbClr val="000000"/>
                </a:solidFill>
                <a:latin typeface="Barlow" panose="00000500000000000000" pitchFamily="2" charset="0"/>
              </a:rPr>
            </a:br>
            <a:r>
              <a:rPr lang="it-IT" sz="2800" b="0" i="0" u="none" strike="noStrike" baseline="0" dirty="0">
                <a:solidFill>
                  <a:srgbClr val="000000"/>
                </a:solidFill>
                <a:latin typeface="Barlow" panose="00000500000000000000" pitchFamily="2" charset="0"/>
              </a:rPr>
              <a:t> </a:t>
            </a:r>
            <a:r>
              <a:rPr lang="it-IT" sz="2800" b="0" i="1" u="none" strike="noStrike" baseline="0" dirty="0">
                <a:solidFill>
                  <a:srgbClr val="FFFFFF"/>
                </a:solidFill>
                <a:latin typeface="Barlow SemiBold" panose="00000700000000000000" pitchFamily="2" charset="0"/>
              </a:rPr>
              <a:t>L’impatto della formazione sulla competitività </a:t>
            </a:r>
            <a:br>
              <a:rPr lang="it-IT" sz="2800" b="0" i="0" u="none" strike="noStrike" baseline="0" dirty="0">
                <a:solidFill>
                  <a:srgbClr val="000000"/>
                </a:solidFill>
                <a:latin typeface="Barlow SemiBold" panose="00000700000000000000" pitchFamily="2" charset="0"/>
              </a:rPr>
            </a:br>
            <a:r>
              <a:rPr lang="it-IT" sz="2800" b="0" i="1" u="none" strike="noStrike" baseline="0" dirty="0">
                <a:solidFill>
                  <a:srgbClr val="FFFFFF"/>
                </a:solidFill>
                <a:latin typeface="Barlow SemiBold" panose="00000700000000000000" pitchFamily="2" charset="0"/>
              </a:rPr>
              <a:t>delle imprese ortofrutticole italiane </a:t>
            </a:r>
            <a:endParaRPr lang="it-IT" sz="2700" i="1" dirty="0">
              <a:solidFill>
                <a:schemeClr val="bg1"/>
              </a:solidFill>
              <a:latin typeface="Barlow SemiBold" panose="00000700000000000000" pitchFamily="2" charset="0"/>
              <a:cs typeface="PT Serif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226CD73-6094-4FB9-90EA-804475167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7131" y="3874212"/>
            <a:ext cx="2979283" cy="578756"/>
          </a:xfrm>
        </p:spPr>
        <p:txBody>
          <a:bodyPr lIns="0" tIns="0" rIns="0" bIns="0" anchor="ctr">
            <a:noAutofit/>
          </a:bodyPr>
          <a:lstStyle/>
          <a:p>
            <a:pPr>
              <a:lnSpc>
                <a:spcPct val="50000"/>
              </a:lnSpc>
            </a:pP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  <a:p>
            <a:pPr>
              <a:lnSpc>
                <a:spcPct val="50000"/>
              </a:lnSpc>
            </a:pPr>
            <a:r>
              <a:rPr lang="it-IT" dirty="0">
                <a:solidFill>
                  <a:schemeClr val="bg1"/>
                </a:solidFill>
                <a:cs typeface="Open Sans"/>
              </a:rPr>
              <a:t>Macfrut, Rimini 7 maggio 2025 </a:t>
            </a:r>
            <a:endParaRPr lang="it-IT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7" name="Rettangolo 16"/>
          <p:cNvSpPr/>
          <p:nvPr/>
        </p:nvSpPr>
        <p:spPr>
          <a:xfrm flipV="1">
            <a:off x="7649999" y="3896067"/>
            <a:ext cx="1098856" cy="45719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Open San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B98D827-ED28-47D8-BD86-E331CF61A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4684"/>
            <a:ext cx="9144000" cy="548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4892321-ED71-8A04-4422-5A631AE35731}"/>
              </a:ext>
            </a:extLst>
          </p:cNvPr>
          <p:cNvGrpSpPr>
            <a:grpSpLocks noChangeAspect="1"/>
          </p:cNvGrpSpPr>
          <p:nvPr/>
        </p:nvGrpSpPr>
        <p:grpSpPr>
          <a:xfrm>
            <a:off x="7128855" y="247280"/>
            <a:ext cx="1620000" cy="695983"/>
            <a:chOff x="7073227" y="208018"/>
            <a:chExt cx="1800000" cy="773315"/>
          </a:xfrm>
        </p:grpSpPr>
        <p:pic>
          <p:nvPicPr>
            <p:cNvPr id="13" name="Picture 12" descr="A picture containing text, font, graphics, symbol&#10;&#10;Description automatically generated">
              <a:extLst>
                <a:ext uri="{FF2B5EF4-FFF2-40B4-BE49-F238E27FC236}">
                  <a16:creationId xmlns:a16="http://schemas.microsoft.com/office/drawing/2014/main" id="{80ED0E28-08B7-B094-8422-24F5BD775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27" y="247049"/>
              <a:ext cx="1800000" cy="734284"/>
            </a:xfrm>
            <a:prstGeom prst="rect">
              <a:avLst/>
            </a:prstGeom>
          </p:spPr>
        </p:pic>
        <p:sp>
          <p:nvSpPr>
            <p:cNvPr id="14" name="CasellaDiTesto 9">
              <a:extLst>
                <a:ext uri="{FF2B5EF4-FFF2-40B4-BE49-F238E27FC236}">
                  <a16:creationId xmlns:a16="http://schemas.microsoft.com/office/drawing/2014/main" id="{6645FF7D-82F7-0451-7495-7114346EC350}"/>
                </a:ext>
              </a:extLst>
            </p:cNvPr>
            <p:cNvSpPr txBox="1"/>
            <p:nvPr/>
          </p:nvSpPr>
          <p:spPr>
            <a:xfrm>
              <a:off x="7847266" y="208018"/>
              <a:ext cx="72808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700" i="1">
                  <a:solidFill>
                    <a:srgbClr val="00315C"/>
                  </a:solidFill>
                  <a:latin typeface="Open Sans"/>
                  <a:cs typeface="Open Sans"/>
                </a:rPr>
                <a:t>Spin off della</a:t>
              </a:r>
            </a:p>
          </p:txBody>
        </p:sp>
      </p:grpSp>
      <p:pic>
        <p:nvPicPr>
          <p:cNvPr id="6" name="Picture 5" descr="A pile of vegetables on a table&#10;&#10;AI-generated content may be incorrect.">
            <a:extLst>
              <a:ext uri="{FF2B5EF4-FFF2-40B4-BE49-F238E27FC236}">
                <a16:creationId xmlns:a16="http://schemas.microsoft.com/office/drawing/2014/main" id="{13842D88-245B-81B8-B48D-6840980B5C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178863"/>
            <a:ext cx="5246186" cy="3497457"/>
          </a:xfrm>
          <a:prstGeom prst="rect">
            <a:avLst/>
          </a:prstGeom>
        </p:spPr>
      </p:pic>
      <p:pic>
        <p:nvPicPr>
          <p:cNvPr id="16" name="Picture 15" descr="A green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CC98DD18-4D6B-EFEC-EBE6-6AE0BBB52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493" y="359521"/>
            <a:ext cx="1374616" cy="688471"/>
          </a:xfrm>
          <a:prstGeom prst="rect">
            <a:avLst/>
          </a:prstGeom>
        </p:spPr>
      </p:pic>
      <p:pic>
        <p:nvPicPr>
          <p:cNvPr id="18" name="Picture 17" descr="A green and black logo&#10;&#10;AI-generated content may be incorrect.">
            <a:extLst>
              <a:ext uri="{FF2B5EF4-FFF2-40B4-BE49-F238E27FC236}">
                <a16:creationId xmlns:a16="http://schemas.microsoft.com/office/drawing/2014/main" id="{07C2BCAF-19FB-6C8D-DB3A-F6A9FFED9B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198" y="214466"/>
            <a:ext cx="1437568" cy="6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8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FC3E6-4543-40CE-E7AE-AD312A47B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4B40-D255-D329-4525-650EF9F1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4" y="353688"/>
            <a:ext cx="7866917" cy="789110"/>
          </a:xfrm>
        </p:spPr>
        <p:txBody>
          <a:bodyPr/>
          <a:lstStyle/>
          <a:p>
            <a:pPr algn="ctr"/>
            <a:r>
              <a:rPr lang="it-IT" dirty="0"/>
              <a:t>Distribuzione della superficie totale a frutta e agrumi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F23F5-16E0-0A61-0E70-11CBAD45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3E4A-42B5-5E18-4DF4-C930C4C7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EE2EC5-5700-5781-6D2B-EE6E01BC66F5}"/>
              </a:ext>
            </a:extLst>
          </p:cNvPr>
          <p:cNvSpPr txBox="1"/>
          <p:nvPr/>
        </p:nvSpPr>
        <p:spPr>
          <a:xfrm>
            <a:off x="779496" y="1106282"/>
            <a:ext cx="3727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Le principali regioni per superficie totale a frutta e agrumi nel 2023 (ha)</a:t>
            </a:r>
            <a:endParaRPr lang="it-IT" sz="120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6F46FA-A7A1-28D5-9E89-9F3F2FD2791C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9A0C470-9B98-3F49-78A7-7960A7A715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631160"/>
              </p:ext>
            </p:extLst>
          </p:nvPr>
        </p:nvGraphicFramePr>
        <p:xfrm>
          <a:off x="277200" y="1335600"/>
          <a:ext cx="43992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74B55069-AC33-96B9-3ED4-2E7AAA52231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45463012"/>
                  </p:ext>
                </p:extLst>
              </p:nvPr>
            </p:nvGraphicFramePr>
            <p:xfrm>
              <a:off x="4823322" y="824400"/>
              <a:ext cx="4212000" cy="432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74B55069-AC33-96B9-3ED4-2E7AAA5223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3322" y="824400"/>
                <a:ext cx="4212000" cy="43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59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B23E9-FD6E-DC40-1EA8-E2E41F9F5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691B-52FF-A48F-0D72-CB4504F0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41" y="276020"/>
            <a:ext cx="7866917" cy="789110"/>
          </a:xfrm>
        </p:spPr>
        <p:txBody>
          <a:bodyPr/>
          <a:lstStyle/>
          <a:p>
            <a:r>
              <a:rPr lang="it-IT"/>
              <a:t>Le colture da frutta e agrumi più importanti per superficie totale (ha)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D751A-8808-4322-EE41-E045F76D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45219-DB93-D027-2532-19FD5FAC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5444C-70D4-FAF2-730E-8BC0D7EF58F2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AE46A94-BE1C-39CE-A90F-41762E580B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191438"/>
              </p:ext>
            </p:extLst>
          </p:nvPr>
        </p:nvGraphicFramePr>
        <p:xfrm>
          <a:off x="658800" y="1065600"/>
          <a:ext cx="7848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07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D0B9-AD03-591D-4E0D-9862A546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254282"/>
            <a:ext cx="7866917" cy="789110"/>
          </a:xfrm>
        </p:spPr>
        <p:txBody>
          <a:bodyPr/>
          <a:lstStyle/>
          <a:p>
            <a:pPr algn="ctr"/>
            <a:r>
              <a:rPr lang="it-IT" dirty="0"/>
              <a:t>Evoluzione della produzione in valore a prezzi di base </a:t>
            </a:r>
            <a:br>
              <a:rPr lang="it-IT" dirty="0"/>
            </a:br>
            <a:r>
              <a:rPr lang="it-IT" sz="2000" dirty="0"/>
              <a:t>(Mio €)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8092-7DE3-68C0-9321-DD22774A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4C744-7BD2-C9A6-E3A0-313E57A1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B15F5A-531D-18EA-18D8-8150010F7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625686"/>
              </p:ext>
            </p:extLst>
          </p:nvPr>
        </p:nvGraphicFramePr>
        <p:xfrm>
          <a:off x="658800" y="1043392"/>
          <a:ext cx="7848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74EE13-99D7-CE64-396E-DFB52CF16E97}"/>
              </a:ext>
            </a:extLst>
          </p:cNvPr>
          <p:cNvSpPr txBox="1"/>
          <p:nvPr/>
        </p:nvSpPr>
        <p:spPr>
          <a:xfrm>
            <a:off x="659424" y="4703552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3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E94AB-683A-BEC0-2BEB-4DE6B403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44" y="276490"/>
            <a:ext cx="7866917" cy="789110"/>
          </a:xfrm>
        </p:spPr>
        <p:txBody>
          <a:bodyPr/>
          <a:lstStyle/>
          <a:p>
            <a:pPr algn="ctr"/>
            <a:r>
              <a:rPr lang="it-IT" dirty="0"/>
              <a:t>Principali orticole per valore della produzione </a:t>
            </a:r>
            <a:br>
              <a:rPr lang="it-IT" dirty="0"/>
            </a:br>
            <a:r>
              <a:rPr lang="it-IT" dirty="0"/>
              <a:t>a prezzi di base nel 2023 (Mio €)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A6E8D-6523-5BBF-6810-144C2498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D0B98-0220-2400-99F2-307693EF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224572-4A0A-2381-C331-6C00626CB9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835028"/>
              </p:ext>
            </p:extLst>
          </p:nvPr>
        </p:nvGraphicFramePr>
        <p:xfrm>
          <a:off x="658800" y="1065600"/>
          <a:ext cx="7848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422D0F5-7FEF-A402-8E28-59CEDE780C10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7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35E5A-198C-B9B5-672C-9A40F2542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5BE3-F5EE-5A28-F2E7-8E8ADF44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Principali produzioni da frutta (esclusi agrumi) per valore della produzione a prezzi di base nel 2023 (Mio €)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79A02F-DE5F-D3C5-7087-05ABE20D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043CF-0D0A-10DE-E980-F6E82B4B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6917672-8F64-4234-BABC-EA972693F6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0823"/>
              </p:ext>
            </p:extLst>
          </p:nvPr>
        </p:nvGraphicFramePr>
        <p:xfrm>
          <a:off x="658800" y="1065600"/>
          <a:ext cx="7848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5AD36A-B270-D2D6-70AE-D68323B60CEB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5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89C2E-1BDE-EA39-C6E1-1D9D012F5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7D2B-940A-84FD-EC91-942663F3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4" y="368420"/>
            <a:ext cx="7866917" cy="789110"/>
          </a:xfrm>
        </p:spPr>
        <p:txBody>
          <a:bodyPr/>
          <a:lstStyle/>
          <a:p>
            <a:pPr algn="ctr"/>
            <a:r>
              <a:rPr lang="it-IT" dirty="0"/>
              <a:t>Principali produzioni di agrumi per valore della produzione a prezzi di base nel 2023 (Mio €)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35D1D-0F4A-D674-9E3B-E6D4173C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02D44-A238-C111-5A64-CB83E92D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867A7DE-DBEB-CFB0-845A-DB7DF37F63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590769"/>
              </p:ext>
            </p:extLst>
          </p:nvPr>
        </p:nvGraphicFramePr>
        <p:xfrm>
          <a:off x="658800" y="1065600"/>
          <a:ext cx="7848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05A513-C65E-7085-A3D6-011408EC10BB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6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1DCA-D910-9A67-1EDC-837D3602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4" y="242047"/>
            <a:ext cx="7866917" cy="571509"/>
          </a:xfrm>
        </p:spPr>
        <p:txBody>
          <a:bodyPr/>
          <a:lstStyle/>
          <a:p>
            <a:pPr algn="ctr"/>
            <a:r>
              <a:rPr lang="it-IT" dirty="0"/>
              <a:t>Scambi commerciali di legumi e ortaggi freschi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D5805-15A4-C478-76B1-97E20CF7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0A9F0-E79B-EE04-B6D8-40E9041C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16</a:t>
            </a:fld>
            <a:endParaRPr lang="it-IT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DF6F21F-96DF-48DB-9381-202BCD17F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871835"/>
              </p:ext>
            </p:extLst>
          </p:nvPr>
        </p:nvGraphicFramePr>
        <p:xfrm>
          <a:off x="658800" y="914400"/>
          <a:ext cx="7848000" cy="37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52381F-1C87-E134-1028-24379381C443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04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71E61-4D01-CB91-8586-1D0A334AE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4082-B7A6-96B7-CAB3-6ADDD218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4" y="242047"/>
            <a:ext cx="8131039" cy="789110"/>
          </a:xfrm>
        </p:spPr>
        <p:txBody>
          <a:bodyPr/>
          <a:lstStyle/>
          <a:p>
            <a:pPr algn="ctr"/>
            <a:r>
              <a:rPr lang="it-IT" dirty="0"/>
              <a:t>Scambi commerciali di frutta fresca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F2EB4-BAFF-5066-19ED-E9B0F157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15550-53A5-09BF-DD13-5CDB0E00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77F4F9-FD3E-418F-9982-3CB7E8937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210422"/>
              </p:ext>
            </p:extLst>
          </p:nvPr>
        </p:nvGraphicFramePr>
        <p:xfrm>
          <a:off x="658800" y="1065600"/>
          <a:ext cx="7848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7B2FA42-A428-EF89-A90A-1F33F9B1EF4B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66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AD66C-9471-B6B7-31FD-93193F339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0B0D-8741-C0F4-BE68-0C76F09E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4" y="242047"/>
            <a:ext cx="7866917" cy="571509"/>
          </a:xfrm>
        </p:spPr>
        <p:txBody>
          <a:bodyPr/>
          <a:lstStyle/>
          <a:p>
            <a:pPr algn="ctr"/>
            <a:r>
              <a:rPr lang="it-IT" dirty="0"/>
              <a:t>Scambi commerciali di agrumi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8FBBE-5F1F-45ED-AFDE-6ECB5915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3D08D-336F-F547-B0BD-4C595795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18</a:t>
            </a:fld>
            <a:endParaRPr lang="it-IT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4780901-689D-4EBF-AA1A-DDD70DBD79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393746"/>
              </p:ext>
            </p:extLst>
          </p:nvPr>
        </p:nvGraphicFramePr>
        <p:xfrm>
          <a:off x="658800" y="1065600"/>
          <a:ext cx="7848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6AAC524-2A98-261F-8207-C0A7A2C5F7A9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24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59909-0A87-80FF-59AC-38779972E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1C8C-75B1-31C2-4EEB-E3049C1E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4" y="242047"/>
            <a:ext cx="7866917" cy="452347"/>
          </a:xfrm>
        </p:spPr>
        <p:txBody>
          <a:bodyPr/>
          <a:lstStyle/>
          <a:p>
            <a:pPr algn="ctr"/>
            <a:r>
              <a:rPr lang="it-IT" dirty="0"/>
              <a:t>Scambi commerciali di frutta trasformata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4DBDF-89F1-2A9A-768C-C7F3040A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5BDB3-A0A6-930D-B770-C5347DFB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A4086-45A3-AB22-4320-AE518F30AAB5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D6EFDD3-5825-4E3B-9D34-B3B0209A6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106229"/>
              </p:ext>
            </p:extLst>
          </p:nvPr>
        </p:nvGraphicFramePr>
        <p:xfrm>
          <a:off x="835335" y="925738"/>
          <a:ext cx="7473329" cy="369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67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1479-4F6E-9852-1F25-AE0006C7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comparto ortofrutticolo: uno sguardo d’insieme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61A9F2-BEE7-1820-7546-2FB98FEA7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1800" dirty="0"/>
              <a:t>Un comparto: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con grandissime differenze al suo interno,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 err="1"/>
              <a:t>labor</a:t>
            </a:r>
            <a:r>
              <a:rPr lang="it-IT" sz="1800" dirty="0"/>
              <a:t> intensive e capital intensive,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molto adatto, per le sue caratteristiche, al contesto (territoriale, climatico, strutturale) nazionale,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caratterizzato da una forte concorrenza, sia nazionale che internazionale,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tradizionalmente poco protetto e poco sostenuto dalla PAC,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con una presenza importante di Organizzazioni di Produttori (OP, AOP) e cooperative, anche se con modalità e intensità differenziata a livello territoriale,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con potenziale di crescita dei consumi,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800" dirty="0"/>
              <a:t>molto sensibile agli effetti del cambiamento climatico.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834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8D3B5-24F4-3294-B5C7-D383DD894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6E49-E41D-1073-4D38-F7E5C416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4" y="242047"/>
            <a:ext cx="7866917" cy="452347"/>
          </a:xfrm>
        </p:spPr>
        <p:txBody>
          <a:bodyPr/>
          <a:lstStyle/>
          <a:p>
            <a:pPr algn="ctr"/>
            <a:r>
              <a:rPr lang="it-IT" dirty="0"/>
              <a:t>Scambi commerciali di ortaggi trasformati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7F319-5106-4EA2-EF87-C7F878FD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05514-DD13-7489-4F9A-A1932BAD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80D79-2C08-03A5-C98D-6406AEBF7662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AA8B7542-B922-49BD-ACBC-EC8C94A3D2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30690"/>
              </p:ext>
            </p:extLst>
          </p:nvPr>
        </p:nvGraphicFramePr>
        <p:xfrm>
          <a:off x="855961" y="925738"/>
          <a:ext cx="7432078" cy="3564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46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1C1EA-A0B9-B428-DC6D-B8C90AE71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731BE9-938C-D67C-F9E3-9BEB37F81D01}"/>
              </a:ext>
            </a:extLst>
          </p:cNvPr>
          <p:cNvSpPr txBox="1"/>
          <p:nvPr/>
        </p:nvSpPr>
        <p:spPr>
          <a:xfrm>
            <a:off x="698995" y="928324"/>
            <a:ext cx="7560119" cy="169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b="1">
                <a:latin typeface="Barlow" panose="00000500000000000000" pitchFamily="2" charset="0"/>
              </a:rPr>
              <a:t>Fabbisogni formativi </a:t>
            </a:r>
            <a:r>
              <a:rPr lang="it-IT" sz="1800">
                <a:latin typeface="Barlow" panose="00000500000000000000" pitchFamily="2" charset="0"/>
              </a:rPr>
              <a:t>delle aziende ortofrutticole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b="1">
                <a:latin typeface="Barlow" panose="00000500000000000000" pitchFamily="2" charset="0"/>
              </a:rPr>
              <a:t>Temi della formazione</a:t>
            </a:r>
            <a:r>
              <a:rPr lang="it-IT" sz="1800">
                <a:latin typeface="Barlow" panose="00000500000000000000" pitchFamily="2" charset="0"/>
              </a:rPr>
              <a:t> e loro rilevanza per la </a:t>
            </a:r>
            <a:r>
              <a:rPr lang="it-IT" sz="1800" b="1">
                <a:latin typeface="Barlow" panose="00000500000000000000" pitchFamily="2" charset="0"/>
              </a:rPr>
              <a:t>competitività</a:t>
            </a:r>
            <a:r>
              <a:rPr lang="it-IT" sz="1800">
                <a:latin typeface="Barlow" panose="00000500000000000000" pitchFamily="2" charset="0"/>
              </a:rPr>
              <a:t> aziendale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b="1">
                <a:latin typeface="Barlow" panose="00000500000000000000" pitchFamily="2" charset="0"/>
              </a:rPr>
              <a:t>Valutazione degli impatti</a:t>
            </a:r>
            <a:r>
              <a:rPr lang="it-IT" sz="1800">
                <a:latin typeface="Barlow" panose="00000500000000000000" pitchFamily="2" charset="0"/>
              </a:rPr>
              <a:t> della formazione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b="1">
                <a:latin typeface="Barlow" panose="00000500000000000000" pitchFamily="2" charset="0"/>
              </a:rPr>
              <a:t>Sfide future</a:t>
            </a:r>
            <a:r>
              <a:rPr lang="it-IT" sz="1800">
                <a:latin typeface="Barlow" panose="00000500000000000000" pitchFamily="2" charset="0"/>
              </a:rPr>
              <a:t> e ruolo della formazione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A6A8E5C-AE61-8B99-1498-85A4E6B4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Obiettivi dell’indagine</a:t>
            </a:r>
          </a:p>
        </p:txBody>
      </p:sp>
      <p:pic>
        <p:nvPicPr>
          <p:cNvPr id="1026" name="Picture 2" descr="Speciale Orticole a frutto e a foglia: programma per la concimazione delle  colture a ciclo breve - Agribios">
            <a:extLst>
              <a:ext uri="{FF2B5EF4-FFF2-40B4-BE49-F238E27FC236}">
                <a16:creationId xmlns:a16="http://schemas.microsoft.com/office/drawing/2014/main" id="{D1705E82-563A-AD64-2C7A-C0AE595C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545" y="2571750"/>
            <a:ext cx="9429089" cy="26823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17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23AC3-9EB2-2021-76CB-68026CB8C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2B8E12-5C9A-2E3D-5424-CD9A9CF3817B}"/>
              </a:ext>
            </a:extLst>
          </p:cNvPr>
          <p:cNvSpPr txBox="1"/>
          <p:nvPr/>
        </p:nvSpPr>
        <p:spPr>
          <a:xfrm>
            <a:off x="698996" y="1083182"/>
            <a:ext cx="7746009" cy="377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Barlow" panose="00000500000000000000" pitchFamily="2" charset="0"/>
              </a:rPr>
              <a:t>Indagine attraverso questionario semi-strutturato somministrato per via telefonica a un campione di aziende ortofrutticole che hanno partecipato a uno o più corsi di formazione</a:t>
            </a:r>
            <a:r>
              <a:rPr lang="it-IT" sz="1800" b="1" dirty="0">
                <a:latin typeface="Barlow" panose="00000500000000000000" pitchFamily="2" charset="0"/>
              </a:rPr>
              <a:t> </a:t>
            </a:r>
            <a:r>
              <a:rPr lang="it-IT" sz="1800" dirty="0">
                <a:latin typeface="Barlow" panose="00000500000000000000" pitchFamily="2" charset="0"/>
              </a:rPr>
              <a:t>organizzati da </a:t>
            </a:r>
            <a:r>
              <a:rPr lang="it-IT" sz="1800" dirty="0" err="1">
                <a:latin typeface="Barlow" panose="00000500000000000000" pitchFamily="2" charset="0"/>
              </a:rPr>
              <a:t>ForAgri</a:t>
            </a:r>
            <a:r>
              <a:rPr lang="it-IT" sz="1800" dirty="0">
                <a:latin typeface="Barlow" panose="00000500000000000000" pitchFamily="2" charset="0"/>
              </a:rPr>
              <a:t> - EBAN.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Barlow" panose="00000500000000000000" pitchFamily="2" charset="0"/>
              </a:rPr>
              <a:t>Tre casi studio condotti attraverso interviste dirette o telefoniche con attori privilegiati di:</a:t>
            </a:r>
          </a:p>
          <a:p>
            <a:pPr marL="801688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800" dirty="0">
                <a:latin typeface="Barlow" panose="00000500000000000000" pitchFamily="2" charset="0"/>
              </a:rPr>
              <a:t>Aziende ortofrutticole BIO</a:t>
            </a:r>
          </a:p>
          <a:p>
            <a:pPr marL="801688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800" dirty="0">
                <a:latin typeface="Barlow" panose="00000500000000000000" pitchFamily="2" charset="0"/>
              </a:rPr>
              <a:t>Produttori di frutta nord Italia (Lombardia ed Emilia Romagna)</a:t>
            </a:r>
          </a:p>
          <a:p>
            <a:pPr marL="801688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800" dirty="0">
                <a:latin typeface="Barlow" panose="00000500000000000000" pitchFamily="2" charset="0"/>
              </a:rPr>
              <a:t>Pomodoro da industria del nord Italia</a:t>
            </a:r>
          </a:p>
          <a:p>
            <a:pPr>
              <a:lnSpc>
                <a:spcPct val="150000"/>
              </a:lnSpc>
            </a:pPr>
            <a:endParaRPr lang="it-IT" sz="1800" dirty="0">
              <a:latin typeface="Barlow" panose="00000500000000000000" pitchFamily="2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69D30ED-827D-701B-2570-B55D9399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973135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BAC9-BC44-21BA-E7CA-EBE0DE2362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/>
              <a:t>Indagine su un campione di aziende che hanno partecipato a corsi di formazione organizzati da </a:t>
            </a:r>
            <a:r>
              <a:rPr lang="it-IT" dirty="0" err="1"/>
              <a:t>ForAgri</a:t>
            </a:r>
            <a:r>
              <a:rPr lang="it-IT" dirty="0"/>
              <a:t> - EBAN</a:t>
            </a:r>
          </a:p>
        </p:txBody>
      </p:sp>
    </p:spTree>
    <p:extLst>
      <p:ext uri="{BB962C8B-B14F-4D97-AF65-F5344CB8AC3E}">
        <p14:creationId xmlns:p14="http://schemas.microsoft.com/office/powerpoint/2010/main" val="574822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936B7E0-E2A9-3427-E005-0A3A3DF13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91" y="958342"/>
            <a:ext cx="4800382" cy="369587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29F05A0-16D3-C5F6-4F86-1297AB41F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583" y="2002653"/>
            <a:ext cx="1220413" cy="715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2A87A95-A199-DD83-EC51-4FE165D8C3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442" y="2900999"/>
            <a:ext cx="1694640" cy="112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D77DAEF4-859E-7169-4676-E49DFCDAEB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155" y="2574536"/>
            <a:ext cx="1027156" cy="102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4FB25D5-8C06-2AF7-6389-BC23A90EEF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60" y="1254512"/>
            <a:ext cx="1083714" cy="108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7337BF4-1789-F053-4035-71A8D45D28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177" y="3762049"/>
            <a:ext cx="1188267" cy="89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6CFDF8F7-BBBC-402D-CD4D-3EF2BA5D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91" y="289911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Il campione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F11473-5631-7268-D783-E505ABA1C2C1}"/>
              </a:ext>
            </a:extLst>
          </p:cNvPr>
          <p:cNvSpPr txBox="1"/>
          <p:nvPr/>
        </p:nvSpPr>
        <p:spPr>
          <a:xfrm>
            <a:off x="5022489" y="572267"/>
            <a:ext cx="3891178" cy="1077218"/>
          </a:xfrm>
          <a:prstGeom prst="rect">
            <a:avLst/>
          </a:prstGeom>
          <a:solidFill>
            <a:srgbClr val="FFF5EB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L’87% delle aziende situate nel sud Italia tra Sicilia, Campania, Calabria e Basilicata.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Restante nel mantovano.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D4660E-A05B-9EE6-587D-4B8F5C6335A6}"/>
              </a:ext>
            </a:extLst>
          </p:cNvPr>
          <p:cNvSpPr txBox="1"/>
          <p:nvPr/>
        </p:nvSpPr>
        <p:spPr>
          <a:xfrm>
            <a:off x="5270346" y="1787001"/>
            <a:ext cx="33954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>
                <a:latin typeface="Barlow" panose="00000500000000000000" pitchFamily="2" charset="0"/>
              </a:rPr>
              <a:t>Principali orticole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Insalate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Pomodoro da mensa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Zucchine</a:t>
            </a:r>
          </a:p>
          <a:p>
            <a:endParaRPr lang="it-IT" sz="1600">
              <a:latin typeface="Barlow" panose="00000500000000000000" pitchFamily="2" charset="0"/>
            </a:endParaRPr>
          </a:p>
          <a:p>
            <a:r>
              <a:rPr lang="it-IT" sz="1600" b="1">
                <a:latin typeface="Barlow" panose="00000500000000000000" pitchFamily="2" charset="0"/>
              </a:rPr>
              <a:t>Frutta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Agrumi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Melone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Anguria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Mango e Avocado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Nocciole</a:t>
            </a:r>
          </a:p>
        </p:txBody>
      </p:sp>
    </p:spTree>
    <p:extLst>
      <p:ext uri="{BB962C8B-B14F-4D97-AF65-F5344CB8AC3E}">
        <p14:creationId xmlns:p14="http://schemas.microsoft.com/office/powerpoint/2010/main" val="1572932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D4C6F-5812-969C-15A5-D565DF542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947BB3B4-F9A8-2D30-1D78-539EBA985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313587"/>
              </p:ext>
            </p:extLst>
          </p:nvPr>
        </p:nvGraphicFramePr>
        <p:xfrm>
          <a:off x="698996" y="2847403"/>
          <a:ext cx="7886700" cy="152833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740582764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396963962"/>
                    </a:ext>
                  </a:extLst>
                </a:gridCol>
              </a:tblGrid>
              <a:tr h="524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Classi di superficie in coltura protetta (ha)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Percentuale aziende (%)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152656175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0" kern="100">
                          <a:effectLst/>
                          <a:latin typeface="Barlow" panose="00000500000000000000" pitchFamily="2" charset="0"/>
                        </a:rPr>
                        <a:t>0 – 25</a:t>
                      </a:r>
                      <a:endParaRPr lang="it-IT" sz="16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40,0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01297509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0" kern="100">
                          <a:effectLst/>
                          <a:latin typeface="Barlow" panose="00000500000000000000" pitchFamily="2" charset="0"/>
                        </a:rPr>
                        <a:t>26 – 50</a:t>
                      </a:r>
                      <a:endParaRPr lang="it-IT" sz="16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13,3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17620972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0" kern="100">
                          <a:effectLst/>
                          <a:latin typeface="Barlow" panose="00000500000000000000" pitchFamily="2" charset="0"/>
                        </a:rPr>
                        <a:t>51 – 75</a:t>
                      </a:r>
                      <a:endParaRPr lang="it-IT" sz="16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6,7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95527483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0" kern="100">
                          <a:effectLst/>
                          <a:latin typeface="Barlow" panose="00000500000000000000" pitchFamily="2" charset="0"/>
                        </a:rPr>
                        <a:t>Oltre 75</a:t>
                      </a:r>
                      <a:endParaRPr lang="it-IT" sz="16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6,7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90192255"/>
                  </a:ext>
                </a:extLst>
              </a:tr>
            </a:tbl>
          </a:graphicData>
        </a:graphic>
      </p:graphicFrame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8664A837-EDB3-780F-96D8-26638C29C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92380"/>
              </p:ext>
            </p:extLst>
          </p:nvPr>
        </p:nvGraphicFramePr>
        <p:xfrm>
          <a:off x="698996" y="1130162"/>
          <a:ext cx="7886700" cy="152833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49146852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74385138"/>
                    </a:ext>
                  </a:extLst>
                </a:gridCol>
              </a:tblGrid>
              <a:tr h="524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Classi di superficie in piena aria (ha)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Percentuale aziende (%)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04557213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0" kern="100">
                          <a:effectLst/>
                          <a:latin typeface="Barlow" panose="00000500000000000000" pitchFamily="2" charset="0"/>
                        </a:rPr>
                        <a:t>0 – 50</a:t>
                      </a:r>
                      <a:endParaRPr lang="it-IT" sz="16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26,7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36952664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0" kern="100">
                          <a:effectLst/>
                          <a:latin typeface="Barlow" panose="00000500000000000000" pitchFamily="2" charset="0"/>
                        </a:rPr>
                        <a:t>51 – 100</a:t>
                      </a:r>
                      <a:endParaRPr lang="it-IT" sz="16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26,7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79370667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0" kern="100">
                          <a:effectLst/>
                          <a:latin typeface="Barlow" panose="00000500000000000000" pitchFamily="2" charset="0"/>
                        </a:rPr>
                        <a:t>101 – 200</a:t>
                      </a:r>
                      <a:endParaRPr lang="it-IT" sz="16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0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00905406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0" kern="100">
                          <a:effectLst/>
                          <a:latin typeface="Barlow" panose="00000500000000000000" pitchFamily="2" charset="0"/>
                        </a:rPr>
                        <a:t>Oltre 200</a:t>
                      </a:r>
                      <a:endParaRPr lang="it-IT" sz="16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13,3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13071868"/>
                  </a:ext>
                </a:extLst>
              </a:tr>
            </a:tbl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67EDA678-7ABF-D6E2-56D0-B99DFB40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Il campione: distribuzione delle superfici</a:t>
            </a:r>
          </a:p>
        </p:txBody>
      </p:sp>
    </p:spTree>
    <p:extLst>
      <p:ext uri="{BB962C8B-B14F-4D97-AF65-F5344CB8AC3E}">
        <p14:creationId xmlns:p14="http://schemas.microsoft.com/office/powerpoint/2010/main" val="2467373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7CAF238-5C7F-EF93-D664-79F8B821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Dati aziende ortofrutticole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2E12217-BCDF-77C0-F435-5D2F00D1F97D}"/>
              </a:ext>
            </a:extLst>
          </p:cNvPr>
          <p:cNvSpPr txBox="1"/>
          <p:nvPr/>
        </p:nvSpPr>
        <p:spPr>
          <a:xfrm>
            <a:off x="2232127" y="2742439"/>
            <a:ext cx="4820438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Barlow" panose="00000500000000000000" pitchFamily="2" charset="0"/>
              </a:rPr>
              <a:t>Canali di vendita</a:t>
            </a:r>
          </a:p>
          <a:p>
            <a:endParaRPr lang="it-IT" sz="1600" dirty="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>
                <a:latin typeface="Barlow" panose="00000500000000000000" pitchFamily="2" charset="0"/>
              </a:rPr>
              <a:t>Negozio aziendale (27% delle aziende)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>
                <a:latin typeface="Barlow" panose="00000500000000000000" pitchFamily="2" charset="0"/>
              </a:rPr>
              <a:t>Cooperative (47%)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>
                <a:latin typeface="Barlow" panose="00000500000000000000" pitchFamily="2" charset="0"/>
              </a:rPr>
              <a:t>Intermediari grossisti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>
                <a:latin typeface="Barlow" panose="00000500000000000000" pitchFamily="2" charset="0"/>
              </a:rPr>
              <a:t>Avvio vendite online (13%)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047C96F-4917-B94C-EB9F-D2C3E5F4C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919300"/>
              </p:ext>
            </p:extLst>
          </p:nvPr>
        </p:nvGraphicFramePr>
        <p:xfrm>
          <a:off x="698996" y="1123682"/>
          <a:ext cx="7886700" cy="131132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787017">
                  <a:extLst>
                    <a:ext uri="{9D8B030D-6E8A-4147-A177-3AD203B41FA5}">
                      <a16:colId xmlns:a16="http://schemas.microsoft.com/office/drawing/2014/main" val="2491468526"/>
                    </a:ext>
                  </a:extLst>
                </a:gridCol>
                <a:gridCol w="4099683">
                  <a:extLst>
                    <a:ext uri="{9D8B030D-6E8A-4147-A177-3AD203B41FA5}">
                      <a16:colId xmlns:a16="http://schemas.microsoft.com/office/drawing/2014/main" val="74385138"/>
                    </a:ext>
                  </a:extLst>
                </a:gridCol>
              </a:tblGrid>
              <a:tr h="558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Classi di fatturato (.000 €)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Percentuale aziende (%)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04557213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0" kern="100">
                          <a:effectLst/>
                          <a:latin typeface="Barlow" panose="00000500000000000000" pitchFamily="2" charset="0"/>
                        </a:rPr>
                        <a:t>&lt; 50</a:t>
                      </a:r>
                      <a:endParaRPr lang="it-IT" sz="16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7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36952664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0" kern="100">
                          <a:effectLst/>
                          <a:latin typeface="Barlow" panose="00000500000000000000" pitchFamily="2" charset="0"/>
                        </a:rPr>
                        <a:t>&gt; 500 – 1.000</a:t>
                      </a:r>
                      <a:endParaRPr lang="it-IT" sz="16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20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40675431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b="0" kern="100">
                          <a:effectLst/>
                          <a:latin typeface="Barlow" panose="00000500000000000000" pitchFamily="2" charset="0"/>
                        </a:rPr>
                        <a:t>Oltre 1.000</a:t>
                      </a:r>
                      <a:endParaRPr lang="it-IT" sz="16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  <a:latin typeface="Barlow" panose="00000500000000000000" pitchFamily="2" charset="0"/>
                        </a:rPr>
                        <a:t>73</a:t>
                      </a:r>
                      <a:endParaRPr lang="it-IT" sz="16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52110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843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EF66D-9B75-C7C3-846D-70E4702CD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A9A5B05-8274-946B-27B0-861A2045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 dirty="0"/>
              <a:t>Partecipazione a forme di cooperazione tra aziende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38231E3-47BC-58E1-5CC3-31C5F3AF35B9}"/>
              </a:ext>
            </a:extLst>
          </p:cNvPr>
          <p:cNvSpPr txBox="1"/>
          <p:nvPr/>
        </p:nvSpPr>
        <p:spPr>
          <a:xfrm>
            <a:off x="6187547" y="1717670"/>
            <a:ext cx="2287980" cy="170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500" b="1" dirty="0">
                <a:latin typeface="Barlow" panose="00000500000000000000" pitchFamily="2" charset="0"/>
              </a:rPr>
              <a:t>Certificazioni più diffuse</a:t>
            </a:r>
          </a:p>
          <a:p>
            <a:endParaRPr lang="it-IT" sz="1500" dirty="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500" dirty="0">
                <a:latin typeface="Barlow" panose="00000500000000000000" pitchFamily="2" charset="0"/>
              </a:rPr>
              <a:t>Global Gap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500" dirty="0">
                <a:latin typeface="Barlow" panose="00000500000000000000" pitchFamily="2" charset="0"/>
              </a:rPr>
              <a:t>GRASP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500" dirty="0">
                <a:latin typeface="Barlow" panose="00000500000000000000" pitchFamily="2" charset="0"/>
              </a:rPr>
              <a:t>BIO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500" dirty="0">
                <a:latin typeface="Barlow" panose="00000500000000000000" pitchFamily="2" charset="0"/>
              </a:rPr>
              <a:t>IFS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500" dirty="0">
                <a:latin typeface="Barlow" panose="00000500000000000000" pitchFamily="2" charset="0"/>
              </a:rPr>
              <a:t>SQNPI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24731E3F-6667-8DBC-0FF6-A2C29B6F7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783508"/>
              </p:ext>
            </p:extLst>
          </p:nvPr>
        </p:nvGraphicFramePr>
        <p:xfrm>
          <a:off x="541656" y="1453377"/>
          <a:ext cx="4933727" cy="297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191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78F11-EBCB-18BC-C176-7EB1A4BBE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3847DD2B-D94B-8DD3-BDFB-070C4676B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2677" y="1962324"/>
            <a:ext cx="4170437" cy="27837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FB9F0D-FE68-24AE-3AB1-467F7EA20FF2}"/>
              </a:ext>
            </a:extLst>
          </p:cNvPr>
          <p:cNvSpPr txBox="1"/>
          <p:nvPr/>
        </p:nvSpPr>
        <p:spPr>
          <a:xfrm>
            <a:off x="88234" y="1161143"/>
            <a:ext cx="3245430" cy="801181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50">
                <a:latin typeface="Barlow" panose="00000500000000000000" pitchFamily="2" charset="0"/>
              </a:rPr>
              <a:t>93% dei casi di sesso maschile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50">
                <a:latin typeface="Barlow" panose="00000500000000000000" pitchFamily="2" charset="0"/>
              </a:rPr>
              <a:t>Età media = 44 anni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C334500-AFC9-3BD4-62E8-407984EAE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202280"/>
              </p:ext>
            </p:extLst>
          </p:nvPr>
        </p:nvGraphicFramePr>
        <p:xfrm>
          <a:off x="3597760" y="1524773"/>
          <a:ext cx="5261568" cy="299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760ABE-2101-3E0D-1DB2-E454039DC91B}"/>
              </a:ext>
            </a:extLst>
          </p:cNvPr>
          <p:cNvSpPr txBox="1"/>
          <p:nvPr/>
        </p:nvSpPr>
        <p:spPr>
          <a:xfrm>
            <a:off x="3700630" y="1064966"/>
            <a:ext cx="526156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500" i="1">
                <a:latin typeface="Barlow" panose="00000500000000000000" pitchFamily="2" charset="0"/>
              </a:rPr>
              <a:t>Titolo di studio dei conduttori delle aziende del campione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E6FCDEB-96CD-D842-5DBD-3018B92F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Dati aziende ortofrutticole: i conduttori</a:t>
            </a:r>
          </a:p>
        </p:txBody>
      </p:sp>
    </p:spTree>
    <p:extLst>
      <p:ext uri="{BB962C8B-B14F-4D97-AF65-F5344CB8AC3E}">
        <p14:creationId xmlns:p14="http://schemas.microsoft.com/office/powerpoint/2010/main" val="2167697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4143D69-0281-81A2-DC33-A82B0F3FE5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000" l="3067" r="90000">
                        <a14:foregroundMark x1="8400" y1="31800" x2="22800" y2="77000"/>
                        <a14:foregroundMark x1="22800" y1="77000" x2="29733" y2="69000"/>
                        <a14:foregroundMark x1="29733" y1="69000" x2="35200" y2="37400"/>
                        <a14:foregroundMark x1="32400" y1="78000" x2="28800" y2="88200"/>
                        <a14:foregroundMark x1="28800" y1="88200" x2="16800" y2="84400"/>
                        <a14:foregroundMark x1="16800" y1="84400" x2="10400" y2="76800"/>
                        <a14:foregroundMark x1="10400" y1="76800" x2="3200" y2="49200"/>
                        <a14:foregroundMark x1="3200" y1="49200" x2="3067" y2="30800"/>
                        <a14:foregroundMark x1="533" y1="87600" x2="9333" y2="94800"/>
                        <a14:foregroundMark x1="9333" y1="94800" x2="12667" y2="95000"/>
                        <a14:foregroundMark x1="75067" y1="34600" x2="77200" y2="34000"/>
                        <a14:foregroundMark x1="76267" y1="30600" x2="80533" y2="32400"/>
                        <a14:foregroundMark x1="80533" y1="32400" x2="84133" y2="38800"/>
                        <a14:foregroundMark x1="84133" y1="38800" x2="86133" y2="47000"/>
                        <a14:foregroundMark x1="81200" y1="34800" x2="85467" y2="42800"/>
                        <a14:foregroundMark x1="85467" y1="42800" x2="84267" y2="57600"/>
                        <a14:foregroundMark x1="74267" y1="13200" x2="74000" y2="21000"/>
                        <a14:foregroundMark x1="73333" y1="19200" x2="73333" y2="16400"/>
                        <a14:foregroundMark x1="39867" y1="20000" x2="38133" y2="24000"/>
                        <a14:foregroundMark x1="40000" y1="18600" x2="40267" y2="17600"/>
                        <a14:foregroundMark x1="40400" y1="18600" x2="41733" y2="18400"/>
                        <a14:foregroundMark x1="76400" y1="26600" x2="80933" y2="29200"/>
                        <a14:foregroundMark x1="80933" y1="29200" x2="79867" y2="2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9945"/>
            <a:ext cx="7246620" cy="302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4CFCB1-8B36-62D3-1FD6-AD32D96DE82A}"/>
              </a:ext>
            </a:extLst>
          </p:cNvPr>
          <p:cNvSpPr txBox="1"/>
          <p:nvPr/>
        </p:nvSpPr>
        <p:spPr>
          <a:xfrm>
            <a:off x="426660" y="999675"/>
            <a:ext cx="5063937" cy="13619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50">
                <a:latin typeface="Barlow" panose="00000500000000000000" pitchFamily="2" charset="0"/>
              </a:rPr>
              <a:t>Oltre il 50% delle aziende SOLO </a:t>
            </a:r>
            <a:r>
              <a:rPr lang="it-IT" sz="1650" b="1">
                <a:latin typeface="Barlow" panose="00000500000000000000" pitchFamily="2" charset="0"/>
              </a:rPr>
              <a:t>lavoratori stagionali</a:t>
            </a:r>
          </a:p>
          <a:p>
            <a:endParaRPr lang="it-IT" sz="1650" b="1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50">
                <a:latin typeface="Barlow" panose="00000500000000000000" pitchFamily="2" charset="0"/>
              </a:rPr>
              <a:t>Tra il 60 – 70% dei lavoratori sono di </a:t>
            </a:r>
            <a:r>
              <a:rPr lang="it-IT" sz="1650" b="1">
                <a:latin typeface="Barlow" panose="00000500000000000000" pitchFamily="2" charset="0"/>
              </a:rPr>
              <a:t>origine straniera 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FCDA51D-CE32-930C-5357-7647957BC476}"/>
              </a:ext>
            </a:extLst>
          </p:cNvPr>
          <p:cNvCxnSpPr>
            <a:cxnSpLocks/>
          </p:cNvCxnSpPr>
          <p:nvPr/>
        </p:nvCxnSpPr>
        <p:spPr>
          <a:xfrm>
            <a:off x="5204824" y="1553673"/>
            <a:ext cx="704486" cy="0"/>
          </a:xfrm>
          <a:prstGeom prst="straightConnector1">
            <a:avLst/>
          </a:prstGeom>
          <a:ln w="38100">
            <a:solidFill>
              <a:srgbClr val="0072C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43CA757-0984-D0D4-4CB5-B575DFB3A8C7}"/>
              </a:ext>
            </a:extLst>
          </p:cNvPr>
          <p:cNvSpPr txBox="1"/>
          <p:nvPr/>
        </p:nvSpPr>
        <p:spPr>
          <a:xfrm>
            <a:off x="6146127" y="745759"/>
            <a:ext cx="2619699" cy="1615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2C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650" b="1">
                <a:latin typeface="Barlow" panose="00000500000000000000" pitchFamily="2" charset="0"/>
              </a:rPr>
              <a:t>LIMITI ALLA FORMAZIONE</a:t>
            </a:r>
          </a:p>
          <a:p>
            <a:endParaRPr lang="it-IT" sz="1650" b="1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50">
                <a:latin typeface="Barlow" panose="00000500000000000000" pitchFamily="2" charset="0"/>
              </a:rPr>
              <a:t>Alta rotazione del personale</a:t>
            </a:r>
          </a:p>
          <a:p>
            <a:endParaRPr lang="it-IT" sz="165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50">
                <a:latin typeface="Barlow" panose="00000500000000000000" pitchFamily="2" charset="0"/>
              </a:rPr>
              <a:t>Barriera linguistica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E651350-68CC-1671-030C-0DB8137D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Lavoratori</a:t>
            </a:r>
          </a:p>
        </p:txBody>
      </p:sp>
    </p:spTree>
    <p:extLst>
      <p:ext uri="{BB962C8B-B14F-4D97-AF65-F5344CB8AC3E}">
        <p14:creationId xmlns:p14="http://schemas.microsoft.com/office/powerpoint/2010/main" val="165870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E5EC-541E-74BB-EA26-74BA30FB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Evoluzione della superficie a orticole in piena aria (ha)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EEAF5-F94F-F6F3-6A16-FF541081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3EE9E-7C71-36E8-40E4-CCF24109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278A70C-A19B-EC51-6B7E-8375CA60B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0967"/>
              </p:ext>
            </p:extLst>
          </p:nvPr>
        </p:nvGraphicFramePr>
        <p:xfrm>
          <a:off x="659424" y="1113884"/>
          <a:ext cx="7848000" cy="34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146CB5F-AE7A-9817-90A0-5068CF864374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65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6503F-1199-A5A9-C25F-1705BCC85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1A88F44-AA8C-27CD-3540-D390849D5B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808048"/>
              </p:ext>
            </p:extLst>
          </p:nvPr>
        </p:nvGraphicFramePr>
        <p:xfrm>
          <a:off x="4572000" y="1271374"/>
          <a:ext cx="4329628" cy="335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4C1EC883-E21A-71DA-6EE3-88197833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Fabbisogni formativi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4338875-C4B7-5D38-BB5F-5305532A9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566851"/>
              </p:ext>
            </p:extLst>
          </p:nvPr>
        </p:nvGraphicFramePr>
        <p:xfrm>
          <a:off x="437870" y="910836"/>
          <a:ext cx="4134130" cy="388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96127F-C36F-B6D0-D75A-B13F2906CD8E}"/>
              </a:ext>
            </a:extLst>
          </p:cNvPr>
          <p:cNvSpPr txBox="1"/>
          <p:nvPr/>
        </p:nvSpPr>
        <p:spPr>
          <a:xfrm>
            <a:off x="5752027" y="910836"/>
            <a:ext cx="2165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Barlow" panose="00000500000000000000" pitchFamily="2" charset="0"/>
              </a:rPr>
              <a:t>Competenze mancanti</a:t>
            </a:r>
          </a:p>
        </p:txBody>
      </p:sp>
    </p:spTree>
    <p:extLst>
      <p:ext uri="{BB962C8B-B14F-4D97-AF65-F5344CB8AC3E}">
        <p14:creationId xmlns:p14="http://schemas.microsoft.com/office/powerpoint/2010/main" val="3662956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09D5C2DE-7525-139B-1DB7-60C7F439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I corsi seguiti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D855317-0B73-9450-BE6D-BF3D404C47AA}"/>
              </a:ext>
            </a:extLst>
          </p:cNvPr>
          <p:cNvSpPr/>
          <p:nvPr/>
        </p:nvSpPr>
        <p:spPr>
          <a:xfrm>
            <a:off x="698995" y="990688"/>
            <a:ext cx="2398166" cy="20164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821B0A-8109-6505-133D-E0FF903A4E5F}"/>
              </a:ext>
            </a:extLst>
          </p:cNvPr>
          <p:cNvSpPr txBox="1"/>
          <p:nvPr/>
        </p:nvSpPr>
        <p:spPr>
          <a:xfrm>
            <a:off x="847255" y="1072532"/>
            <a:ext cx="21016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>
                <a:latin typeface="Barlow" panose="00000500000000000000" pitchFamily="2" charset="0"/>
              </a:rPr>
              <a:t>Area 1: Gestione e organizzazione aziendale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Controllo di gestione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Garanzia qualità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Gestione finanziaria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Gestione risorse umane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Commercializzazione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Promozione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33072117-B82C-B296-0903-8E0659B1F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635252"/>
              </p:ext>
            </p:extLst>
          </p:nvPr>
        </p:nvGraphicFramePr>
        <p:xfrm>
          <a:off x="698430" y="3007109"/>
          <a:ext cx="2398166" cy="169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:a16="http://schemas.microsoft.com/office/drawing/2014/main" id="{92ABC478-6CE5-FE1C-8146-8D9F8F7B9E87}"/>
              </a:ext>
            </a:extLst>
          </p:cNvPr>
          <p:cNvSpPr/>
          <p:nvPr/>
        </p:nvSpPr>
        <p:spPr>
          <a:xfrm>
            <a:off x="3486248" y="2595130"/>
            <a:ext cx="2398166" cy="20164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A46097-6FBB-D490-6944-7E607D089825}"/>
              </a:ext>
            </a:extLst>
          </p:cNvPr>
          <p:cNvSpPr txBox="1"/>
          <p:nvPr/>
        </p:nvSpPr>
        <p:spPr>
          <a:xfrm>
            <a:off x="3517393" y="2633845"/>
            <a:ext cx="224990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>
                <a:latin typeface="Barlow" panose="00000500000000000000" pitchFamily="2" charset="0"/>
              </a:rPr>
              <a:t>Area 2: Sviluppo competenze professionali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Tecniche agronomiche (potatura, innesto, uso macchinari agricoli, patentini per fitofarmaci)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Competenze linguistiche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Competenze informatiche</a:t>
            </a: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FA385E15-F251-0B2C-2D74-E77A33E5D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365837"/>
              </p:ext>
            </p:extLst>
          </p:nvPr>
        </p:nvGraphicFramePr>
        <p:xfrm>
          <a:off x="3486248" y="895141"/>
          <a:ext cx="2398166" cy="169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ttangolo 16">
            <a:extLst>
              <a:ext uri="{FF2B5EF4-FFF2-40B4-BE49-F238E27FC236}">
                <a16:creationId xmlns:a16="http://schemas.microsoft.com/office/drawing/2014/main" id="{D7AC93FA-E728-D006-0B46-7A7A83BE1202}"/>
              </a:ext>
            </a:extLst>
          </p:cNvPr>
          <p:cNvSpPr/>
          <p:nvPr/>
        </p:nvSpPr>
        <p:spPr>
          <a:xfrm>
            <a:off x="6273501" y="990687"/>
            <a:ext cx="2398166" cy="20164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7B6CAA7-3352-9E30-54F0-4FE802B02D7B}"/>
              </a:ext>
            </a:extLst>
          </p:cNvPr>
          <p:cNvSpPr txBox="1"/>
          <p:nvPr/>
        </p:nvSpPr>
        <p:spPr>
          <a:xfrm>
            <a:off x="6381200" y="1072533"/>
            <a:ext cx="215908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>
                <a:latin typeface="Barlow" panose="00000500000000000000" pitchFamily="2" charset="0"/>
              </a:rPr>
              <a:t>Area 3: Gestione della produzione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Pratiche eco-sostenibili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Controllo fitopatologico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Gestione irrigazione e suolo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Certificazioni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>
                <a:latin typeface="Barlow" panose="00000500000000000000" pitchFamily="2" charset="0"/>
              </a:rPr>
              <a:t>Pratiche/macchinari innovativi</a:t>
            </a:r>
          </a:p>
        </p:txBody>
      </p:sp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98D55147-9A6B-6BAD-F4EA-49D66973A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212351"/>
              </p:ext>
            </p:extLst>
          </p:nvPr>
        </p:nvGraphicFramePr>
        <p:xfrm>
          <a:off x="6274067" y="3013847"/>
          <a:ext cx="2397600" cy="17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BEE2CE-171F-6451-9DE4-7059A48528EF}"/>
              </a:ext>
            </a:extLst>
          </p:cNvPr>
          <p:cNvSpPr txBox="1"/>
          <p:nvPr/>
        </p:nvSpPr>
        <p:spPr>
          <a:xfrm>
            <a:off x="698430" y="4717044"/>
            <a:ext cx="5068869" cy="230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900">
                <a:latin typeface="Barlow" panose="00000500000000000000" pitchFamily="2" charset="0"/>
              </a:rPr>
              <a:t>* I grafici riportano le percentuali di aziende che hanno seguito corsi con quei rispettivi argomenti</a:t>
            </a:r>
          </a:p>
        </p:txBody>
      </p:sp>
    </p:spTree>
    <p:extLst>
      <p:ext uri="{BB962C8B-B14F-4D97-AF65-F5344CB8AC3E}">
        <p14:creationId xmlns:p14="http://schemas.microsoft.com/office/powerpoint/2010/main" val="2761775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C3AB8B-708C-38BF-6B2B-D584D9B75F87}"/>
              </a:ext>
            </a:extLst>
          </p:cNvPr>
          <p:cNvSpPr txBox="1"/>
          <p:nvPr/>
        </p:nvSpPr>
        <p:spPr>
          <a:xfrm>
            <a:off x="785352" y="1039762"/>
            <a:ext cx="774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it-IT" sz="1800">
                <a:latin typeface="Barlow" panose="00000500000000000000" pitchFamily="2" charset="0"/>
              </a:rPr>
              <a:t>Per ogni area selezionate </a:t>
            </a:r>
            <a:r>
              <a:rPr lang="it-IT" sz="1800" b="1">
                <a:latin typeface="Barlow" panose="00000500000000000000" pitchFamily="2" charset="0"/>
              </a:rPr>
              <a:t>variabili di impatto</a:t>
            </a:r>
            <a:r>
              <a:rPr lang="it-IT" sz="1800">
                <a:latin typeface="Barlow" panose="00000500000000000000" pitchFamily="2" charset="0"/>
              </a:rPr>
              <a:t> utili a caratterizzare la </a:t>
            </a:r>
            <a:r>
              <a:rPr lang="it-IT" sz="1800" b="1">
                <a:latin typeface="Barlow" panose="00000500000000000000" pitchFamily="2" charset="0"/>
              </a:rPr>
              <a:t>competitività</a:t>
            </a:r>
            <a:r>
              <a:rPr lang="it-IT" sz="1800">
                <a:latin typeface="Barlow" panose="00000500000000000000" pitchFamily="2" charset="0"/>
              </a:rPr>
              <a:t> aziendale: 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3B5E257D-FD15-E7AB-AB02-DC30C4B93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572928"/>
              </p:ext>
            </p:extLst>
          </p:nvPr>
        </p:nvGraphicFramePr>
        <p:xfrm>
          <a:off x="698996" y="1845148"/>
          <a:ext cx="4049554" cy="134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99DFC2FA-1E8A-F97A-D241-684E6DB88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080783"/>
              </p:ext>
            </p:extLst>
          </p:nvPr>
        </p:nvGraphicFramePr>
        <p:xfrm>
          <a:off x="698995" y="3344641"/>
          <a:ext cx="4049554" cy="134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8C00EAD2-FB67-67AA-E5CC-7ABE31D25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959470"/>
              </p:ext>
            </p:extLst>
          </p:nvPr>
        </p:nvGraphicFramePr>
        <p:xfrm>
          <a:off x="4892345" y="1845148"/>
          <a:ext cx="4050000" cy="202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89900485-51E2-A2E2-A79B-037FFE13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Impatti della formazione per area tematica</a:t>
            </a:r>
          </a:p>
        </p:txBody>
      </p:sp>
    </p:spTree>
    <p:extLst>
      <p:ext uri="{BB962C8B-B14F-4D97-AF65-F5344CB8AC3E}">
        <p14:creationId xmlns:p14="http://schemas.microsoft.com/office/powerpoint/2010/main" val="1835398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58B0A-9D2F-579F-5EF6-72EFB739B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C23149F-72DC-AA4B-0F70-1B3ABC315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097127"/>
              </p:ext>
            </p:extLst>
          </p:nvPr>
        </p:nvGraphicFramePr>
        <p:xfrm>
          <a:off x="350274" y="1140590"/>
          <a:ext cx="5429424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E0AE72-4625-F538-6FF4-508BEB9D209F}"/>
              </a:ext>
            </a:extLst>
          </p:cNvPr>
          <p:cNvSpPr txBox="1"/>
          <p:nvPr/>
        </p:nvSpPr>
        <p:spPr>
          <a:xfrm>
            <a:off x="5865962" y="1225554"/>
            <a:ext cx="2927765" cy="30931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500" dirty="0">
                <a:latin typeface="Barlow" panose="00000500000000000000" pitchFamily="2" charset="0"/>
              </a:rPr>
              <a:t>Garanzia di </a:t>
            </a:r>
            <a:r>
              <a:rPr lang="it-IT" sz="1500" b="1" dirty="0">
                <a:latin typeface="Barlow" panose="00000500000000000000" pitchFamily="2" charset="0"/>
              </a:rPr>
              <a:t>qualità adeguata </a:t>
            </a:r>
            <a:r>
              <a:rPr lang="it-IT" sz="1500" dirty="0">
                <a:latin typeface="Barlow" panose="00000500000000000000" pitchFamily="2" charset="0"/>
              </a:rPr>
              <a:t>FONDAMENTALE</a:t>
            </a:r>
          </a:p>
          <a:p>
            <a:endParaRPr lang="it-IT" sz="1500" dirty="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500" dirty="0">
                <a:latin typeface="Barlow" panose="00000500000000000000" pitchFamily="2" charset="0"/>
              </a:rPr>
              <a:t>Ortofrutta </a:t>
            </a:r>
            <a:r>
              <a:rPr lang="it-IT" sz="1500" b="1" dirty="0" err="1">
                <a:latin typeface="Barlow" panose="00000500000000000000" pitchFamily="2" charset="0"/>
              </a:rPr>
              <a:t>labor</a:t>
            </a:r>
            <a:r>
              <a:rPr lang="it-IT" sz="1500" b="1" dirty="0">
                <a:latin typeface="Barlow" panose="00000500000000000000" pitchFamily="2" charset="0"/>
              </a:rPr>
              <a:t> - intensive</a:t>
            </a:r>
            <a:r>
              <a:rPr lang="it-IT" sz="1500" dirty="0">
                <a:latin typeface="Barlow" panose="00000500000000000000" pitchFamily="2" charset="0"/>
              </a:rPr>
              <a:t>: importanti produttività e motivazione lavoratori</a:t>
            </a:r>
          </a:p>
          <a:p>
            <a:endParaRPr lang="it-IT" sz="1500" dirty="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500" dirty="0">
                <a:latin typeface="Barlow" panose="00000500000000000000" pitchFamily="2" charset="0"/>
              </a:rPr>
              <a:t>Tema </a:t>
            </a:r>
            <a:r>
              <a:rPr lang="it-IT" sz="1500" b="1" dirty="0">
                <a:latin typeface="Barlow" panose="00000500000000000000" pitchFamily="2" charset="0"/>
              </a:rPr>
              <a:t>innovazione</a:t>
            </a:r>
            <a:r>
              <a:rPr lang="it-IT" sz="1500" dirty="0">
                <a:latin typeface="Barlow" panose="00000500000000000000" pitchFamily="2" charset="0"/>
              </a:rPr>
              <a:t>: unico modo per rimanere in attività</a:t>
            </a:r>
          </a:p>
          <a:p>
            <a:endParaRPr lang="it-IT" sz="1500" dirty="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500" dirty="0">
                <a:latin typeface="Barlow" panose="00000500000000000000" pitchFamily="2" charset="0"/>
              </a:rPr>
              <a:t>Costi e fatturato dipendono da molte variabili: difficile quantificare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C75BFA6F-6EE9-FBEB-6676-433E69C9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 dirty="0"/>
              <a:t>Impatti complessivi della formazione</a:t>
            </a:r>
          </a:p>
        </p:txBody>
      </p:sp>
    </p:spTree>
    <p:extLst>
      <p:ext uri="{BB962C8B-B14F-4D97-AF65-F5344CB8AC3E}">
        <p14:creationId xmlns:p14="http://schemas.microsoft.com/office/powerpoint/2010/main" val="911525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C55A0-22B0-E546-B493-8B461C565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F4D38AA9-3702-3B18-1AE5-830E8291A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905609"/>
              </p:ext>
            </p:extLst>
          </p:nvPr>
        </p:nvGraphicFramePr>
        <p:xfrm>
          <a:off x="508957" y="1277098"/>
          <a:ext cx="6452559" cy="357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E0FF0B-8BA4-3536-9A4C-2707AB59328F}"/>
              </a:ext>
            </a:extLst>
          </p:cNvPr>
          <p:cNvSpPr txBox="1"/>
          <p:nvPr/>
        </p:nvSpPr>
        <p:spPr>
          <a:xfrm>
            <a:off x="6961516" y="1619633"/>
            <a:ext cx="1905087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it-IT"/>
              <a:t>Coltivazione in serra: </a:t>
            </a:r>
          </a:p>
          <a:p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Formazione più impattante per rese, costi e fatturato. </a:t>
            </a:r>
          </a:p>
          <a:p>
            <a:endParaRPr lang="it-IT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/>
              <a:t>Più investimenti in digitalizzazione e automatizzazione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198D46-A0E0-7A7E-D9AD-E308B2BD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461837"/>
            <a:ext cx="7886700" cy="815261"/>
          </a:xfrm>
        </p:spPr>
        <p:txBody>
          <a:bodyPr>
            <a:normAutofit fontScale="90000"/>
          </a:bodyPr>
          <a:lstStyle/>
          <a:p>
            <a:r>
              <a:rPr lang="it-IT" sz="2700" dirty="0"/>
              <a:t>Differenze di valutazioni tra coltivazione in piena aria e in coltura protetta </a:t>
            </a:r>
          </a:p>
        </p:txBody>
      </p:sp>
    </p:spTree>
    <p:extLst>
      <p:ext uri="{BB962C8B-B14F-4D97-AF65-F5344CB8AC3E}">
        <p14:creationId xmlns:p14="http://schemas.microsoft.com/office/powerpoint/2010/main" val="2547423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997C91-98D9-DDDC-2AF0-EC62B496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996" y="1187898"/>
            <a:ext cx="4671973" cy="3185694"/>
          </a:xfrm>
          <a:solidFill>
            <a:srgbClr val="FDF0E9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1500" dirty="0">
                <a:solidFill>
                  <a:schemeClr val="tx1"/>
                </a:solidFill>
              </a:rPr>
              <a:t>La difficoltà nella QUANTIFICAZIONE dei benefici della formazione dipende dalla scarsa propensione a monitorare formalmente i risultati.</a:t>
            </a:r>
          </a:p>
          <a:p>
            <a:r>
              <a:rPr lang="it-IT" sz="1500" dirty="0">
                <a:solidFill>
                  <a:schemeClr val="tx1"/>
                </a:solidFill>
              </a:rPr>
              <a:t>La percezione della sua rilevanza, tuttavia, resta molto elevata.</a:t>
            </a:r>
          </a:p>
          <a:p>
            <a:r>
              <a:rPr lang="it-IT" sz="1500" dirty="0">
                <a:solidFill>
                  <a:schemeClr val="tx1"/>
                </a:solidFill>
              </a:rPr>
              <a:t>Lavoratori stagionali: è molto difficile assicurare continuità nella formazione</a:t>
            </a:r>
          </a:p>
          <a:p>
            <a:r>
              <a:rPr lang="it-IT" sz="1500" dirty="0">
                <a:solidFill>
                  <a:schemeClr val="tx1"/>
                </a:solidFill>
              </a:rPr>
              <a:t>E’ molto difficile calibrare i corsi, anche dal punto di vista pratico, sui bisogni specifici delle aziende</a:t>
            </a:r>
          </a:p>
          <a:p>
            <a:r>
              <a:rPr lang="it-IT" sz="1500" dirty="0">
                <a:solidFill>
                  <a:schemeClr val="tx1"/>
                </a:solidFill>
              </a:rPr>
              <a:t>Le nuove tecnologie possono davvero sostituire l’uomo? L’impressione è che esse richiedano nuove competenze, anche in questo caso specifiche.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815913F-518A-4C27-65F0-F296C52A8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1" b="90181" l="391" r="96680">
                        <a14:foregroundMark x1="14648" y1="15245" x2="14844" y2="34367"/>
                        <a14:foregroundMark x1="14844" y1="34367" x2="7227" y2="73385"/>
                        <a14:foregroundMark x1="391" y1="37209" x2="5859" y2="44186"/>
                        <a14:foregroundMark x1="1563" y1="35659" x2="1563" y2="35659"/>
                        <a14:foregroundMark x1="23438" y1="29716" x2="44531" y2="33075"/>
                        <a14:foregroundMark x1="56250" y1="73385" x2="92773" y2="75194"/>
                        <a14:foregroundMark x1="1172" y1="88372" x2="4688" y2="90439"/>
                        <a14:foregroundMark x1="12305" y1="10078" x2="15820" y2="9819"/>
                        <a14:foregroundMark x1="27734" y1="24806" x2="29492" y2="24806"/>
                        <a14:foregroundMark x1="29297" y1="24548" x2="32031" y2="24806"/>
                        <a14:foregroundMark x1="28711" y1="24548" x2="32227" y2="24806"/>
                        <a14:foregroundMark x1="40625" y1="26357" x2="53711" y2="31008"/>
                        <a14:foregroundMark x1="53711" y1="31008" x2="57813" y2="34367"/>
                        <a14:foregroundMark x1="76953" y1="33850" x2="87500" y2="31008"/>
                        <a14:foregroundMark x1="87500" y1="31008" x2="95313" y2="32558"/>
                        <a14:foregroundMark x1="92578" y1="51680" x2="96680" y2="55039"/>
                        <a14:backgroundMark x1="25000" y1="74160" x2="34180" y2="78811"/>
                        <a14:backgroundMark x1="42969" y1="16796" x2="55859" y2="20930"/>
                        <a14:backgroundMark x1="55859" y1="20930" x2="74023" y2="15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6278" y="1432711"/>
            <a:ext cx="3337779" cy="2522892"/>
          </a:xfrm>
          <a:prstGeom prst="rect">
            <a:avLst/>
          </a:prstGeom>
        </p:spPr>
      </p:pic>
      <p:sp>
        <p:nvSpPr>
          <p:cNvPr id="4" name="Bolla: nuvola 3">
            <a:extLst>
              <a:ext uri="{FF2B5EF4-FFF2-40B4-BE49-F238E27FC236}">
                <a16:creationId xmlns:a16="http://schemas.microsoft.com/office/drawing/2014/main" id="{982E8FE2-CBD9-AC26-F613-88ECEDC1352F}"/>
              </a:ext>
            </a:extLst>
          </p:cNvPr>
          <p:cNvSpPr/>
          <p:nvPr/>
        </p:nvSpPr>
        <p:spPr>
          <a:xfrm>
            <a:off x="6346001" y="1187897"/>
            <a:ext cx="1663139" cy="607343"/>
          </a:xfrm>
          <a:prstGeom prst="cloudCallout">
            <a:avLst>
              <a:gd name="adj1" fmla="val -45543"/>
              <a:gd name="adj2" fmla="val 6642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  <a:latin typeface="Barlow" panose="00000500000000000000" pitchFamily="2" charset="0"/>
              </a:rPr>
              <a:t>Formare o non formare?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D09E318D-9A18-3989-C301-584D709E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Alcuni vincoli alla formazione</a:t>
            </a:r>
          </a:p>
        </p:txBody>
      </p:sp>
    </p:spTree>
    <p:extLst>
      <p:ext uri="{BB962C8B-B14F-4D97-AF65-F5344CB8AC3E}">
        <p14:creationId xmlns:p14="http://schemas.microsoft.com/office/powerpoint/2010/main" val="2475055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54133EF-BAED-BAEA-898D-6A1C26FB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Conclusioni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3D583C-E5AD-EC2B-8038-79F55D78EF2E}"/>
              </a:ext>
            </a:extLst>
          </p:cNvPr>
          <p:cNvSpPr txBox="1"/>
          <p:nvPr/>
        </p:nvSpPr>
        <p:spPr>
          <a:xfrm>
            <a:off x="722633" y="1155977"/>
            <a:ext cx="348385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70C0"/>
                </a:solidFill>
                <a:latin typeface="Barlow" panose="00000500000000000000" pitchFamily="2" charset="0"/>
              </a:rPr>
              <a:t>Sfide future</a:t>
            </a:r>
          </a:p>
          <a:p>
            <a:endParaRPr lang="it-IT" sz="1600" dirty="0">
              <a:solidFill>
                <a:srgbClr val="0070C0"/>
              </a:solidFill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>
                <a:latin typeface="Barlow" panose="00000500000000000000" pitchFamily="2" charset="0"/>
              </a:rPr>
              <a:t>Continuità della produzione: mancanza lavoratori, ricambio generazionale anche tra imprenditori.</a:t>
            </a:r>
          </a:p>
          <a:p>
            <a:endParaRPr lang="it-IT" sz="1600" dirty="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>
                <a:latin typeface="Barlow" panose="00000500000000000000" pitchFamily="2" charset="0"/>
              </a:rPr>
              <a:t>Cambiamenti climatici</a:t>
            </a:r>
          </a:p>
          <a:p>
            <a:endParaRPr lang="it-IT" sz="1600" dirty="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>
                <a:latin typeface="Barlow" panose="00000500000000000000" pitchFamily="2" charset="0"/>
              </a:rPr>
              <a:t>Cambiamenti normative</a:t>
            </a:r>
          </a:p>
          <a:p>
            <a:endParaRPr lang="it-IT" sz="1600" dirty="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>
                <a:latin typeface="Barlow" panose="00000500000000000000" pitchFamily="2" charset="0"/>
              </a:rPr>
              <a:t>Innovazione tecnologica: agricoltura di precisione, sensori, robotica, droni e digitalizzazione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D74EF4-4B99-BDBD-F34C-46481C085DE2}"/>
              </a:ext>
            </a:extLst>
          </p:cNvPr>
          <p:cNvSpPr txBox="1"/>
          <p:nvPr/>
        </p:nvSpPr>
        <p:spPr>
          <a:xfrm>
            <a:off x="5118364" y="1432975"/>
            <a:ext cx="362454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>
                <a:latin typeface="Barlow" panose="00000500000000000000" pitchFamily="2" charset="0"/>
              </a:rPr>
              <a:t>Serve una </a:t>
            </a:r>
            <a:r>
              <a:rPr lang="it-IT" sz="1600" b="1">
                <a:latin typeface="Barlow" panose="00000500000000000000" pitchFamily="2" charset="0"/>
              </a:rPr>
              <a:t>FORMAZIONE STRATEGICA</a:t>
            </a:r>
            <a:r>
              <a:rPr lang="it-IT" sz="1600">
                <a:latin typeface="Barlow" panose="00000500000000000000" pitchFamily="2" charset="0"/>
              </a:rPr>
              <a:t>:</a:t>
            </a:r>
          </a:p>
          <a:p>
            <a:endParaRPr lang="it-IT" sz="160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Analisi fabbisogni formativi</a:t>
            </a:r>
          </a:p>
          <a:p>
            <a:endParaRPr lang="it-IT" sz="160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Corsi mirati</a:t>
            </a:r>
          </a:p>
          <a:p>
            <a:endParaRPr lang="it-IT" sz="160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Cultura del miglioramento continuo</a:t>
            </a:r>
          </a:p>
          <a:p>
            <a:endParaRPr lang="it-IT" sz="160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>
                <a:latin typeface="Barlow" panose="00000500000000000000" pitchFamily="2" charset="0"/>
              </a:rPr>
              <a:t>Valutazione dei risultati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1EAC32C-659C-8510-10B5-7CEB38678A40}"/>
              </a:ext>
            </a:extLst>
          </p:cNvPr>
          <p:cNvCxnSpPr/>
          <p:nvPr/>
        </p:nvCxnSpPr>
        <p:spPr>
          <a:xfrm>
            <a:off x="4370481" y="2571749"/>
            <a:ext cx="583894" cy="0"/>
          </a:xfrm>
          <a:prstGeom prst="straightConnector1">
            <a:avLst/>
          </a:prstGeom>
          <a:ln w="38100">
            <a:solidFill>
              <a:srgbClr val="0071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49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C25AF74-F1C2-4676-891B-D595C6C1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Caso studio su aziende ortofrutticole BIO</a:t>
            </a:r>
          </a:p>
        </p:txBody>
      </p:sp>
      <p:pic>
        <p:nvPicPr>
          <p:cNvPr id="2050" name="Picture 2" descr="ᐅ Cartina EMILIA ROMAGNA - Scarica cartina Emilia Romagna">
            <a:extLst>
              <a:ext uri="{FF2B5EF4-FFF2-40B4-BE49-F238E27FC236}">
                <a16:creationId xmlns:a16="http://schemas.microsoft.com/office/drawing/2014/main" id="{90713DDC-4368-FAFA-49FA-3EDB08D4A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93733" l="3500" r="92667">
                        <a14:foregroundMark x1="8167" y1="43869" x2="9667" y2="20981"/>
                        <a14:foregroundMark x1="3500" y1="35422" x2="5333" y2="37602"/>
                        <a14:foregroundMark x1="5833" y1="22343" x2="6333" y2="19891"/>
                        <a14:foregroundMark x1="6833" y1="22343" x2="6333" y2="24523"/>
                        <a14:foregroundMark x1="87833" y1="83924" x2="92833" y2="80926"/>
                        <a14:foregroundMark x1="84833" y1="93733" x2="85500" y2="89373"/>
                        <a14:foregroundMark x1="81833" y1="26975" x2="84000" y2="2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88" y="843475"/>
            <a:ext cx="3971003" cy="226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9976DB0-171B-F7DA-FA62-3FECFE359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73968"/>
              </p:ext>
            </p:extLst>
          </p:nvPr>
        </p:nvGraphicFramePr>
        <p:xfrm>
          <a:off x="4572000" y="1302800"/>
          <a:ext cx="4318612" cy="126768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59306">
                  <a:extLst>
                    <a:ext uri="{9D8B030D-6E8A-4147-A177-3AD203B41FA5}">
                      <a16:colId xmlns:a16="http://schemas.microsoft.com/office/drawing/2014/main" val="2491468526"/>
                    </a:ext>
                  </a:extLst>
                </a:gridCol>
                <a:gridCol w="2159306">
                  <a:extLst>
                    <a:ext uri="{9D8B030D-6E8A-4147-A177-3AD203B41FA5}">
                      <a16:colId xmlns:a16="http://schemas.microsoft.com/office/drawing/2014/main" val="74385138"/>
                    </a:ext>
                  </a:extLst>
                </a:gridCol>
              </a:tblGrid>
              <a:tr h="524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100">
                          <a:effectLst/>
                          <a:latin typeface="Barlow" panose="00000500000000000000" pitchFamily="2" charset="0"/>
                        </a:rPr>
                        <a:t>Classi di superficie (ha)</a:t>
                      </a:r>
                      <a:endParaRPr lang="it-IT" sz="15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100">
                          <a:effectLst/>
                          <a:latin typeface="Barlow" panose="00000500000000000000" pitchFamily="2" charset="0"/>
                        </a:rPr>
                        <a:t>Percentuale aziende (%)</a:t>
                      </a:r>
                      <a:endParaRPr lang="it-IT" sz="15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04557213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b="0" kern="100">
                          <a:effectLst/>
                          <a:latin typeface="Barlow" panose="00000500000000000000" pitchFamily="2" charset="0"/>
                        </a:rPr>
                        <a:t>0 – 20</a:t>
                      </a:r>
                      <a:endParaRPr lang="it-IT" sz="15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100">
                          <a:effectLst/>
                          <a:latin typeface="Barlow" panose="00000500000000000000" pitchFamily="2" charset="0"/>
                        </a:rPr>
                        <a:t>70</a:t>
                      </a:r>
                      <a:endParaRPr lang="it-IT" sz="150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36952664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b="0" kern="100">
                          <a:effectLst/>
                          <a:latin typeface="Barlow" panose="00000500000000000000" pitchFamily="2" charset="0"/>
                        </a:rPr>
                        <a:t>21 – 50</a:t>
                      </a:r>
                      <a:endParaRPr lang="it-IT" sz="15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100">
                          <a:effectLst/>
                          <a:latin typeface="Barlow" panose="000005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79370667"/>
                  </a:ext>
                </a:extLst>
              </a:tr>
              <a:tr h="24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b="0" kern="100">
                          <a:effectLst/>
                          <a:latin typeface="Barlow" panose="00000500000000000000" pitchFamily="2" charset="0"/>
                        </a:rPr>
                        <a:t>Più di 500</a:t>
                      </a:r>
                      <a:endParaRPr lang="it-IT" sz="1500" b="0" kern="100">
                        <a:effectLst/>
                        <a:latin typeface="Barlow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500" kern="100">
                          <a:effectLst/>
                          <a:latin typeface="Barlow" panose="000005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00905406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B681DE-AC73-C81E-0FED-E481C7C35B58}"/>
              </a:ext>
            </a:extLst>
          </p:cNvPr>
          <p:cNvSpPr txBox="1"/>
          <p:nvPr/>
        </p:nvSpPr>
        <p:spPr>
          <a:xfrm>
            <a:off x="4759101" y="3104757"/>
            <a:ext cx="3944409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500">
                <a:latin typeface="Barlow" panose="00000500000000000000" pitchFamily="2" charset="0"/>
              </a:rPr>
              <a:t>Le aziende più grandi (fino a 2400 ha) sono strutture cooperative e/o parte di una filiera organizzata (con canale di vendita proprio)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A5E12B-6109-D3B6-D742-66415806E643}"/>
              </a:ext>
            </a:extLst>
          </p:cNvPr>
          <p:cNvSpPr txBox="1"/>
          <p:nvPr/>
        </p:nvSpPr>
        <p:spPr>
          <a:xfrm>
            <a:off x="253388" y="3130474"/>
            <a:ext cx="4220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Barlow" panose="00000500000000000000" pitchFamily="2" charset="0"/>
              </a:rPr>
              <a:t>Aziende nelle provincie di Ferrara, Forlì-Cesena, Modena e Ravenna</a:t>
            </a:r>
          </a:p>
          <a:p>
            <a:endParaRPr lang="it-IT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Barlow" panose="00000500000000000000" pitchFamily="2" charset="0"/>
              </a:rPr>
              <a:t>Coltivazioni principali: pere, mele, pesche, albicocche, uva da tavola e kiwi</a:t>
            </a:r>
          </a:p>
        </p:txBody>
      </p:sp>
    </p:spTree>
    <p:extLst>
      <p:ext uri="{BB962C8B-B14F-4D97-AF65-F5344CB8AC3E}">
        <p14:creationId xmlns:p14="http://schemas.microsoft.com/office/powerpoint/2010/main" val="2360039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E197C-DCDB-40C5-86F5-BBD65BB99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BD2296-03A7-7F4B-8969-C585CFB87AF9}"/>
              </a:ext>
            </a:extLst>
          </p:cNvPr>
          <p:cNvSpPr txBox="1"/>
          <p:nvPr/>
        </p:nvSpPr>
        <p:spPr>
          <a:xfrm>
            <a:off x="698995" y="1157014"/>
            <a:ext cx="304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>
                <a:solidFill>
                  <a:srgbClr val="0070C0"/>
                </a:solidFill>
                <a:latin typeface="Barlow" panose="00000500000000000000" pitchFamily="2" charset="0"/>
              </a:rPr>
              <a:t>Lavoratori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5F1ABB-C198-7EDB-431F-D56AB365341A}"/>
              </a:ext>
            </a:extLst>
          </p:cNvPr>
          <p:cNvSpPr txBox="1"/>
          <p:nvPr/>
        </p:nvSpPr>
        <p:spPr>
          <a:xfrm>
            <a:off x="698992" y="1565656"/>
            <a:ext cx="3042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>
                <a:latin typeface="Barlow" panose="00000500000000000000" pitchFamily="2" charset="0"/>
              </a:rPr>
              <a:t>70% delle aziende numero di dipendenti fissi &lt; 4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>
                <a:latin typeface="Barlow" panose="00000500000000000000" pitchFamily="2" charset="0"/>
              </a:rPr>
              <a:t>50% </a:t>
            </a:r>
            <a:r>
              <a:rPr lang="it-IT" b="1">
                <a:latin typeface="Barlow" panose="00000500000000000000" pitchFamily="2" charset="0"/>
              </a:rPr>
              <a:t>non</a:t>
            </a:r>
            <a:r>
              <a:rPr lang="it-IT">
                <a:latin typeface="Barlow" panose="00000500000000000000" pitchFamily="2" charset="0"/>
              </a:rPr>
              <a:t> ha dipendenti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>
                <a:latin typeface="Barlow" panose="00000500000000000000" pitchFamily="2" charset="0"/>
              </a:rPr>
              <a:t>Molte non ricercano personale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A09765-4C70-88AD-5822-8D3F3FDA457B}"/>
              </a:ext>
            </a:extLst>
          </p:cNvPr>
          <p:cNvSpPr txBox="1"/>
          <p:nvPr/>
        </p:nvSpPr>
        <p:spPr>
          <a:xfrm>
            <a:off x="698992" y="2708439"/>
            <a:ext cx="304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>
                <a:solidFill>
                  <a:srgbClr val="0070C0"/>
                </a:solidFill>
                <a:latin typeface="Barlow" panose="00000500000000000000" pitchFamily="2" charset="0"/>
              </a:rPr>
              <a:t>Fabbisogni formativi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20342F-E043-36A0-445D-DAA1D149CA78}"/>
              </a:ext>
            </a:extLst>
          </p:cNvPr>
          <p:cNvSpPr txBox="1"/>
          <p:nvPr/>
        </p:nvSpPr>
        <p:spPr>
          <a:xfrm>
            <a:off x="698991" y="3157094"/>
            <a:ext cx="30423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>
                <a:latin typeface="Barlow" panose="00000500000000000000" pitchFamily="2" charset="0"/>
              </a:rPr>
              <a:t>La formazione di base all’interno delle aziende</a:t>
            </a:r>
          </a:p>
          <a:p>
            <a:endParaRPr lang="it-IT">
              <a:latin typeface="Barlow" panose="00000500000000000000" pitchFamily="2" charset="0"/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>
                <a:latin typeface="Barlow" panose="00000500000000000000" pitchFamily="2" charset="0"/>
                <a:sym typeface="Wingdings" panose="05000000000000000000" pitchFamily="2" charset="2"/>
              </a:rPr>
              <a:t>Solo formazione d’obbligo nelle aziende piccole</a:t>
            </a:r>
            <a:endParaRPr lang="it-IT">
              <a:latin typeface="Barlow" panose="00000500000000000000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C56467-B666-CEB9-5A30-83FEC22D42C2}"/>
              </a:ext>
            </a:extLst>
          </p:cNvPr>
          <p:cNvSpPr txBox="1"/>
          <p:nvPr/>
        </p:nvSpPr>
        <p:spPr>
          <a:xfrm>
            <a:off x="4482051" y="1194433"/>
            <a:ext cx="387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>
                <a:solidFill>
                  <a:srgbClr val="0070C0"/>
                </a:solidFill>
                <a:latin typeface="Barlow" panose="00000500000000000000" pitchFamily="2" charset="0"/>
              </a:rPr>
              <a:t>Impatti della formazione sul biologico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6055253F-74A1-A1A5-D455-E441579F6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7779012"/>
              </p:ext>
            </p:extLst>
          </p:nvPr>
        </p:nvGraphicFramePr>
        <p:xfrm>
          <a:off x="3950898" y="1669806"/>
          <a:ext cx="4935312" cy="2815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50FC626B-96FA-C595-243B-071AFA11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96" y="397410"/>
            <a:ext cx="7886700" cy="530915"/>
          </a:xfrm>
        </p:spPr>
        <p:txBody>
          <a:bodyPr>
            <a:normAutofit/>
          </a:bodyPr>
          <a:lstStyle/>
          <a:p>
            <a:r>
              <a:rPr lang="it-IT" sz="2700"/>
              <a:t>Caso studio su aziende ortofrutticole BIO</a:t>
            </a:r>
          </a:p>
        </p:txBody>
      </p:sp>
    </p:spTree>
    <p:extLst>
      <p:ext uri="{BB962C8B-B14F-4D97-AF65-F5344CB8AC3E}">
        <p14:creationId xmlns:p14="http://schemas.microsoft.com/office/powerpoint/2010/main" val="2389618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8516F-2E78-C9F8-B414-A3178D89C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1FD0F6-A4A2-3A8B-774F-79163A942D35}"/>
              </a:ext>
            </a:extLst>
          </p:cNvPr>
          <p:cNvSpPr txBox="1"/>
          <p:nvPr/>
        </p:nvSpPr>
        <p:spPr>
          <a:xfrm>
            <a:off x="698996" y="1021325"/>
            <a:ext cx="7886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>
                <a:latin typeface="Barlow" panose="00000500000000000000" pitchFamily="2" charset="0"/>
              </a:rPr>
              <a:t>La competitività del BIO attraversa una fase particolarmente difficile: la sfida consiste nel mantenere o allargare il proprio segmento di mercato</a:t>
            </a:r>
          </a:p>
          <a:p>
            <a:endParaRPr lang="it-IT" sz="1600" dirty="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>
                <a:latin typeface="Barlow" panose="00000500000000000000" pitchFamily="2" charset="0"/>
              </a:rPr>
              <a:t>Questa tecnica produttiva richiede, in primo luogo agli imprenditori ma anche ai dipendenti, una formazione preliminare, per ottenere e mantenere la certificazione</a:t>
            </a:r>
          </a:p>
          <a:p>
            <a:endParaRPr lang="it-IT" sz="1600" dirty="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>
                <a:latin typeface="Barlow" panose="00000500000000000000" pitchFamily="2" charset="0"/>
              </a:rPr>
              <a:t>Difficoltà nei confronti dell’innovazione tecnologica: scarsamente disponibile quella specifica per il bio, poca sperimentazione. </a:t>
            </a:r>
          </a:p>
          <a:p>
            <a:endParaRPr lang="it-IT" sz="1600" dirty="0">
              <a:latin typeface="Barlow" panose="000005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600" dirty="0">
                <a:latin typeface="Barlow" panose="00000500000000000000" pitchFamily="2" charset="0"/>
              </a:rPr>
              <a:t>L’offerta di corsi specifici per il comparto BIO è relativamente scarsa.</a:t>
            </a:r>
          </a:p>
          <a:p>
            <a:endParaRPr lang="it-IT" sz="16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4C93AE-B4FE-7BF0-ADC8-3075885F8A51}"/>
              </a:ext>
            </a:extLst>
          </p:cNvPr>
          <p:cNvSpPr txBox="1"/>
          <p:nvPr/>
        </p:nvSpPr>
        <p:spPr>
          <a:xfrm>
            <a:off x="698996" y="3706676"/>
            <a:ext cx="7625281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rlow" panose="00000500000000000000" pitchFamily="2" charset="0"/>
              </a:rPr>
              <a:t>Necessaria attività </a:t>
            </a:r>
            <a:r>
              <a:rPr lang="it-IT" sz="1600" b="1" dirty="0">
                <a:latin typeface="Barlow" panose="00000500000000000000" pitchFamily="2" charset="0"/>
              </a:rPr>
              <a:t>formativa mirata</a:t>
            </a:r>
            <a:r>
              <a:rPr lang="it-IT" sz="1600" dirty="0">
                <a:latin typeface="Barlow" panose="00000500000000000000" pitchFamily="2" charset="0"/>
              </a:rPr>
              <a:t>: tecniche agronomiche e mezzi tecnici per la risoluzione di problematiche specifiche </a:t>
            </a:r>
          </a:p>
          <a:p>
            <a:r>
              <a:rPr lang="it-IT" sz="1600" dirty="0">
                <a:latin typeface="Barlow" panose="00000500000000000000" pitchFamily="2" charset="0"/>
              </a:rPr>
              <a:t>(es. nuove patologie dai cambiamenti climatici)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27C2C0A-78EF-4E45-09EE-EF16A4AC9035}"/>
              </a:ext>
            </a:extLst>
          </p:cNvPr>
          <p:cNvSpPr txBox="1">
            <a:spLocks/>
          </p:cNvSpPr>
          <p:nvPr/>
        </p:nvSpPr>
        <p:spPr>
          <a:xfrm>
            <a:off x="698996" y="397410"/>
            <a:ext cx="7886700" cy="53091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72CE"/>
                </a:solidFill>
                <a:latin typeface="Barlow SemiBold" panose="00000700000000000000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700" dirty="0"/>
              <a:t>Alcune considerazioni sul caso: BIO</a:t>
            </a:r>
          </a:p>
        </p:txBody>
      </p:sp>
    </p:spTree>
    <p:extLst>
      <p:ext uri="{BB962C8B-B14F-4D97-AF65-F5344CB8AC3E}">
        <p14:creationId xmlns:p14="http://schemas.microsoft.com/office/powerpoint/2010/main" val="394722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3C1E-96F1-F955-90E5-B8ABF2FC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Distribuzione della superficie a orticole in piena aria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D5444-60BD-063F-B65A-3483A45B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818A2-AA65-BDCA-C8B9-B4429BC2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4</a:t>
            </a:fld>
            <a:endParaRPr lang="it-IT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FC5BA5B8-023D-4152-880A-236AE53115B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82067159"/>
                  </p:ext>
                </p:extLst>
              </p:nvPr>
            </p:nvGraphicFramePr>
            <p:xfrm>
              <a:off x="4848324" y="823595"/>
              <a:ext cx="4019545" cy="431990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FC5BA5B8-023D-4152-880A-236AE53115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48324" y="823595"/>
                <a:ext cx="4019545" cy="431990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65B2914-3916-4880-B56E-D49428B5D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204520"/>
              </p:ext>
            </p:extLst>
          </p:nvPr>
        </p:nvGraphicFramePr>
        <p:xfrm>
          <a:off x="276131" y="1337115"/>
          <a:ext cx="4399472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B77941-16C4-393B-7EF3-148EA97C3691}"/>
              </a:ext>
            </a:extLst>
          </p:cNvPr>
          <p:cNvSpPr txBox="1"/>
          <p:nvPr/>
        </p:nvSpPr>
        <p:spPr>
          <a:xfrm>
            <a:off x="779496" y="1106282"/>
            <a:ext cx="3727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Le principali regioni per superficie a orticole in piena aria nel 2024 (ha)</a:t>
            </a:r>
            <a:endParaRPr lang="it-IT" sz="120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03586-C3F3-1B89-D2A1-E9A79B4561EC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8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C09C40-00E7-FAAA-1D2D-27E13578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Caso studio aziende frutticole </a:t>
            </a:r>
            <a:r>
              <a:rPr lang="it-IT" sz="2000" dirty="0"/>
              <a:t>(Lombardia-Emilia Romagna)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FDE383-602F-A649-7C39-30E7D48AB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24" y="1246310"/>
            <a:ext cx="7866917" cy="3396029"/>
          </a:xfrm>
        </p:spPr>
        <p:txBody>
          <a:bodyPr>
            <a:normAutofit lnSpcReduction="10000"/>
          </a:bodyPr>
          <a:lstStyle/>
          <a:p>
            <a:r>
              <a:rPr lang="it-IT" dirty="0"/>
              <a:t>Cooperativa che riunisce 120 aziende frutticole (pere) distribuite tra Mantova, Ferrara e Modena, con superficie media 15-20 ettari.</a:t>
            </a:r>
          </a:p>
          <a:p>
            <a:r>
              <a:rPr lang="it-IT" dirty="0"/>
              <a:t>Le aziende hanno diverse certificazioni commerciali (GLOBAL GAP, GRASP, talune sono bio).</a:t>
            </a:r>
          </a:p>
          <a:p>
            <a:r>
              <a:rPr lang="it-IT" dirty="0"/>
              <a:t>Ricorso quasi esclusivo a lavoratori stagionali, in maggioranza stranieri.</a:t>
            </a:r>
          </a:p>
          <a:p>
            <a:r>
              <a:rPr lang="it-IT" dirty="0"/>
              <a:t>Grande difficoltà a reperire lavoratori, a maggior ragione con competenze richieste per potatura e raccolta. </a:t>
            </a:r>
          </a:p>
          <a:p>
            <a:r>
              <a:rPr lang="it-IT" dirty="0"/>
              <a:t>La prima grande barriera è quella linguistica. </a:t>
            </a:r>
          </a:p>
          <a:p>
            <a:r>
              <a:rPr lang="it-IT" dirty="0"/>
              <a:t>Si ritiene che la creazione di cooperative di lavoro potrebbe contribuire a superare parte dei problemi, garantendo maggiore continuità e stabilità lavorativa e facilitando così un’attività di formazione adeguata. </a:t>
            </a:r>
          </a:p>
          <a:p>
            <a:r>
              <a:rPr lang="it-IT" dirty="0"/>
              <a:t>I corsi effettuati si limitano a quelli obbligatori (sicurezza, pronto soccorso, patentino fitosanitari)</a:t>
            </a:r>
          </a:p>
          <a:p>
            <a:r>
              <a:rPr lang="it-IT" dirty="0"/>
              <a:t>Molto richiesta la formazione su nuove tecnologie e anche su compilazione del quaderno di campagna.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B50211-98DE-A2C2-C7E0-03F8A887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16FDF3-19AC-BDF3-7C5E-F75B3DED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830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0C3B2-6983-3720-7E22-A527834D5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6EBD1E-8107-FE5A-1471-8652E4A6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41" y="408289"/>
            <a:ext cx="7866917" cy="464075"/>
          </a:xfrm>
        </p:spPr>
        <p:txBody>
          <a:bodyPr/>
          <a:lstStyle/>
          <a:p>
            <a:pPr algn="ctr"/>
            <a:r>
              <a:rPr lang="it-IT" dirty="0"/>
              <a:t>Caso studio aziende frutticole </a:t>
            </a:r>
            <a:r>
              <a:rPr lang="it-IT" sz="2000" dirty="0"/>
              <a:t>(Lombardia-Emilia Romagna) 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F4EEDD-3C85-1074-6864-A0F93156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663ACE6-CD71-07B0-6812-27CFD128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41</a:t>
            </a:fld>
            <a:endParaRPr lang="it-IT"/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7800B9C2-072B-0597-F770-D7E1CFF2B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363816"/>
              </p:ext>
            </p:extLst>
          </p:nvPr>
        </p:nvGraphicFramePr>
        <p:xfrm>
          <a:off x="638541" y="1148157"/>
          <a:ext cx="7867650" cy="349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0728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DDA0F-E67F-0261-571E-4B8A25D5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A262C-F507-0296-7EC5-AFBD547D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Caso studio pomodoro da industria Nord Italia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ABDD8D-1240-2F69-CD7A-EC507188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24" y="1246310"/>
            <a:ext cx="7866917" cy="3396029"/>
          </a:xfrm>
        </p:spPr>
        <p:txBody>
          <a:bodyPr>
            <a:normAutofit/>
          </a:bodyPr>
          <a:lstStyle/>
          <a:p>
            <a:r>
              <a:rPr lang="it-IT" sz="1600" dirty="0"/>
              <a:t>Interviste a OP e cooperative</a:t>
            </a:r>
          </a:p>
          <a:p>
            <a:r>
              <a:rPr lang="it-IT" sz="1600" dirty="0"/>
              <a:t>Superficie ortofrutta rappresentata complessivamente dalle OP (non solo pomodoro): oltre 50.000 ettari</a:t>
            </a:r>
          </a:p>
          <a:p>
            <a:r>
              <a:rPr lang="it-IT" sz="1600" dirty="0"/>
              <a:t>Tutti hanno segnalato una forte difficoltà al reperimento della manodopera (4,5/5)</a:t>
            </a:r>
          </a:p>
          <a:p>
            <a:r>
              <a:rPr lang="it-IT" sz="1600" dirty="0"/>
              <a:t>La maggior parte dei dipendenti sono stagionali e stranieri</a:t>
            </a:r>
          </a:p>
          <a:p>
            <a:r>
              <a:rPr lang="it-IT" sz="1600" dirty="0"/>
              <a:t>Scarsa affidabilità di taluni lavoratori stranieri non formati ed integrati</a:t>
            </a:r>
          </a:p>
          <a:p>
            <a:r>
              <a:rPr lang="it-IT" sz="1600" dirty="0"/>
              <a:t>E’ una filiera ad alta innovazione e ad alto fabbisogno di competenze</a:t>
            </a:r>
          </a:p>
          <a:p>
            <a:r>
              <a:rPr lang="it-IT" sz="1600" dirty="0"/>
              <a:t>Segnalato un caso di coordinamento a livello territoriale (PREFETTO DI FERRARA) dei bisogni delle comunità di lavoratori, in particolare PAKISTANI, al fine di garantire un buon inserimento e un contributo alla crescita del territorio. Si organizzano/stanno organizzando anche i trasporti dei lavoratori. </a:t>
            </a:r>
          </a:p>
          <a:p>
            <a:endParaRPr lang="it-IT" sz="16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3901EB-982B-FB94-F3A0-0B6C2C0C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858232-E7DE-DD39-E48E-C61317E4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48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56CB8-AE7B-7693-9970-6F8BDB143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CBFD9-328D-E553-9A7B-BE6D2B0F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4" y="457200"/>
            <a:ext cx="7866917" cy="525952"/>
          </a:xfrm>
        </p:spPr>
        <p:txBody>
          <a:bodyPr/>
          <a:lstStyle/>
          <a:p>
            <a:pPr algn="ctr"/>
            <a:r>
              <a:rPr lang="it-IT" dirty="0"/>
              <a:t>Caso studio pomodoro da industria Nord Italia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F30EB9-39BC-91B6-5DFE-71A26736B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24" y="1148156"/>
            <a:ext cx="7866917" cy="3494183"/>
          </a:xfrm>
        </p:spPr>
        <p:txBody>
          <a:bodyPr>
            <a:normAutofit/>
          </a:bodyPr>
          <a:lstStyle/>
          <a:p>
            <a:r>
              <a:rPr lang="it-IT" sz="1600" dirty="0"/>
              <a:t>Segnalata necessità di formazione per «fattori», cioè soggetti in grado di dirigere l’azienda (cause invecchiamento imprenditori/proprietari), ma anche trattoristi.</a:t>
            </a:r>
          </a:p>
          <a:p>
            <a:r>
              <a:rPr lang="it-IT" sz="1600" dirty="0"/>
              <a:t>Segnalata necessità di formazione: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600" dirty="0"/>
              <a:t>nell’area MECCATRONICA (tecnici in grado di intervenire, inizialmente, su strumenti tecnici nuovi)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600" dirty="0"/>
              <a:t>Introduzione e gestione innovazioni tecnologiche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600" dirty="0"/>
              <a:t>Rispetto normative e reperimento finanziamenti (OP)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600" dirty="0"/>
              <a:t>Trattoristi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600" dirty="0"/>
              <a:t>Agronomi (OP)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600" dirty="0"/>
              <a:t>Agricoltura rigenerativa / carbon farming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7ADCE5-B7BB-F312-0B99-D5038AAD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690620-47F8-13A9-4579-EE2812CC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752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86F03-DB3F-93AA-EB0B-D67FD1C49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D8B7C-5CBB-DBFE-5671-67D90ED66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41" y="408289"/>
            <a:ext cx="7866917" cy="464075"/>
          </a:xfrm>
        </p:spPr>
        <p:txBody>
          <a:bodyPr/>
          <a:lstStyle/>
          <a:p>
            <a:pPr algn="ctr"/>
            <a:r>
              <a:rPr lang="it-IT" dirty="0"/>
              <a:t>Caso studio pomodoro da industria Nord Italia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5AFEF2-106B-F952-5693-6E12AC8A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325721-9099-264A-81EA-1C1F9D74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44</a:t>
            </a:fld>
            <a:endParaRPr lang="it-IT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A429C46E-4BC4-D028-84F4-BDA5DF66A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327894"/>
              </p:ext>
            </p:extLst>
          </p:nvPr>
        </p:nvGraphicFramePr>
        <p:xfrm>
          <a:off x="658813" y="1161907"/>
          <a:ext cx="7867650" cy="347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0498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9A4EA17-0024-E042-FB1D-938FEAF5B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850" y="1337023"/>
            <a:ext cx="6644299" cy="1234727"/>
          </a:xfrm>
        </p:spPr>
        <p:txBody>
          <a:bodyPr/>
          <a:lstStyle/>
          <a:p>
            <a:pPr algn="ctr"/>
            <a:r>
              <a:rPr lang="it-IT" sz="1800" dirty="0"/>
              <a:t>Un ringraziamento al gruppo di lavoro:</a:t>
            </a:r>
            <a:br>
              <a:rPr lang="it-IT" sz="1800" dirty="0"/>
            </a:br>
            <a:r>
              <a:rPr lang="it-IT" sz="1800" dirty="0"/>
              <a:t>- Agnese Cherubini</a:t>
            </a:r>
            <a:br>
              <a:rPr lang="it-IT" sz="1800" dirty="0"/>
            </a:br>
            <a:r>
              <a:rPr lang="it-IT" sz="1800" dirty="0"/>
              <a:t>- Ilir Gjika</a:t>
            </a:r>
            <a:br>
              <a:rPr lang="it-IT" sz="1800" dirty="0"/>
            </a:br>
            <a:r>
              <a:rPr lang="it-IT" sz="1800" dirty="0"/>
              <a:t>- Ronny Ariberti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C835A3B1-3537-9C4D-150A-8B69048B3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849" y="3119822"/>
            <a:ext cx="6644299" cy="822674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0072CE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57913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C8F64-DCB5-D185-C678-B1EE813DE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5D21-AC23-84FA-11C2-EE119C6F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41" y="276020"/>
            <a:ext cx="7866917" cy="789110"/>
          </a:xfrm>
        </p:spPr>
        <p:txBody>
          <a:bodyPr/>
          <a:lstStyle/>
          <a:p>
            <a:pPr algn="ctr"/>
            <a:r>
              <a:rPr lang="it-IT" dirty="0"/>
              <a:t>Le colture più importanti per superficie coltivata in piena aria (ha)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07D8F-2087-A633-7C21-C05AF437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A6410-190E-EC6D-A229-537CB6D7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93FB5-5FD2-DA6D-712E-0CFF9BBB51F6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69D3D59-F06F-5AD6-77C7-D4560B52E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423543"/>
              </p:ext>
            </p:extLst>
          </p:nvPr>
        </p:nvGraphicFramePr>
        <p:xfrm>
          <a:off x="659424" y="1065129"/>
          <a:ext cx="7846033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468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3272C-C519-C20C-E3D9-DC4838431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BBEB-DA64-7913-083A-165AF568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4" y="324775"/>
            <a:ext cx="7866917" cy="789110"/>
          </a:xfrm>
        </p:spPr>
        <p:txBody>
          <a:bodyPr/>
          <a:lstStyle/>
          <a:p>
            <a:pPr algn="ctr"/>
            <a:r>
              <a:rPr lang="it-IT" dirty="0"/>
              <a:t>Evoluzione della superficie a orticole in coltura protetta (ha)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5E8D6-1199-A00D-A380-E9CD0C50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4364D-C419-2E9B-0B76-664F3C23F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96234-9EF1-8738-2629-9BD18C14BDDA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719319-FA2C-51E1-29D8-E4614BE55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978429"/>
              </p:ext>
            </p:extLst>
          </p:nvPr>
        </p:nvGraphicFramePr>
        <p:xfrm>
          <a:off x="658800" y="1112400"/>
          <a:ext cx="7848000" cy="34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67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7D869-E99A-7AEA-89E3-00DBEAB88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1E7A-3B32-4A98-6BAE-3D17A754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4" y="317172"/>
            <a:ext cx="7866917" cy="789110"/>
          </a:xfrm>
        </p:spPr>
        <p:txBody>
          <a:bodyPr/>
          <a:lstStyle/>
          <a:p>
            <a:r>
              <a:rPr lang="it-IT"/>
              <a:t>Distribuzione della superficie a orticole in coltura protetta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6D49E-8E60-CB28-8A1F-91AAA3D0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88063-40A5-621A-2C18-E6134044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99EF1-6A83-3114-1C53-9563B5551C6A}"/>
              </a:ext>
            </a:extLst>
          </p:cNvPr>
          <p:cNvSpPr txBox="1"/>
          <p:nvPr/>
        </p:nvSpPr>
        <p:spPr>
          <a:xfrm>
            <a:off x="779496" y="830240"/>
            <a:ext cx="3727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Le principali regioni per superficie a orticole in coltura protetta nel 2024 (ha)</a:t>
            </a:r>
            <a:endParaRPr lang="it-IT" sz="120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75117-5A27-6E51-F97D-4C5BD548155B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A552A5-F652-ABB0-D141-5D294753E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373894"/>
              </p:ext>
            </p:extLst>
          </p:nvPr>
        </p:nvGraphicFramePr>
        <p:xfrm>
          <a:off x="277200" y="1335600"/>
          <a:ext cx="43992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CC6B8B35-90D9-6057-1803-F1653CC60AD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51058505"/>
                  </p:ext>
                </p:extLst>
              </p:nvPr>
            </p:nvGraphicFramePr>
            <p:xfrm>
              <a:off x="4818204" y="824400"/>
              <a:ext cx="4212000" cy="432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CC6B8B35-90D9-6057-1803-F1653CC60A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8204" y="824400"/>
                <a:ext cx="4212000" cy="43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35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507DA-B568-DF22-CF4D-5E2196A9C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66EE-8D74-3967-1D90-AB75F3B5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41" y="276020"/>
            <a:ext cx="7866917" cy="789110"/>
          </a:xfrm>
        </p:spPr>
        <p:txBody>
          <a:bodyPr/>
          <a:lstStyle/>
          <a:p>
            <a:r>
              <a:rPr lang="it-IT"/>
              <a:t>Le colture più importanti per superficie coltivata in coltura protetta nel 2024 (ha)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C9189-7E61-6CD5-4EF3-BB2E5106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C2F49-FCEE-6BC7-852A-D0C8AFAF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3C699-574F-6A13-D8F3-F6F247E99FF4}"/>
              </a:ext>
            </a:extLst>
          </p:cNvPr>
          <p:cNvSpPr txBox="1"/>
          <p:nvPr/>
        </p:nvSpPr>
        <p:spPr>
          <a:xfrm>
            <a:off x="659424" y="4686300"/>
            <a:ext cx="4641010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75A4DA-4468-9F2F-7E55-F83116F8D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476925"/>
              </p:ext>
            </p:extLst>
          </p:nvPr>
        </p:nvGraphicFramePr>
        <p:xfrm>
          <a:off x="658800" y="1065600"/>
          <a:ext cx="7848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526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186BF-1352-6257-BB61-C947FF1E1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4D8D-AF89-0351-3532-D481C7C2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Evoluzione della superficie totale a frutta e agrumi (ha)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01F95-8531-0FF4-FD19-BF20C7A5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Copyright © Vsafe. Tutti i diritti riservati.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8E650-8E1A-60D0-B203-3A710B0E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BE9-6B99-D846-B535-BF701A36BCE5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724F7-445D-33C5-516D-3E30A67F3507}"/>
              </a:ext>
            </a:extLst>
          </p:cNvPr>
          <p:cNvSpPr txBox="1"/>
          <p:nvPr/>
        </p:nvSpPr>
        <p:spPr>
          <a:xfrm>
            <a:off x="658800" y="4455762"/>
            <a:ext cx="4641010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* Dati incompleti</a:t>
            </a:r>
          </a:p>
          <a:p>
            <a:pPr algn="just">
              <a:lnSpc>
                <a:spcPct val="115000"/>
              </a:lnSpc>
            </a:pPr>
            <a:r>
              <a:rPr lang="it-IT" sz="1200" i="1">
                <a:effectLst/>
                <a:latin typeface="Barlow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Fonte: elaborazioni Vsafe su dati ISTAT</a:t>
            </a:r>
            <a:endParaRPr lang="it-IT" sz="1800" i="1">
              <a:effectLst/>
              <a:latin typeface="Barlow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DFEF10-B899-1393-6482-130FE0165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515923"/>
              </p:ext>
            </p:extLst>
          </p:nvPr>
        </p:nvGraphicFramePr>
        <p:xfrm>
          <a:off x="658800" y="1112400"/>
          <a:ext cx="7848000" cy="34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180589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itolo VSaf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Personalizzato 4">
    <a:dk1>
      <a:sysClr val="windowText" lastClr="000000"/>
    </a:dk1>
    <a:lt1>
      <a:sysClr val="window" lastClr="FFFFFF"/>
    </a:lt1>
    <a:dk2>
      <a:srgbClr val="0171B9"/>
    </a:dk2>
    <a:lt2>
      <a:srgbClr val="54BDFE"/>
    </a:lt2>
    <a:accent1>
      <a:srgbClr val="57B031"/>
    </a:accent1>
    <a:accent2>
      <a:srgbClr val="3E7C22"/>
    </a:accent2>
    <a:accent3>
      <a:srgbClr val="C0CF3A"/>
    </a:accent3>
    <a:accent4>
      <a:srgbClr val="D38801"/>
    </a:accent4>
    <a:accent5>
      <a:srgbClr val="FEC741"/>
    </a:accent5>
    <a:accent6>
      <a:srgbClr val="E4F2FF"/>
    </a:accent6>
    <a:hlink>
      <a:srgbClr val="7030A0"/>
    </a:hlink>
    <a:folHlink>
      <a:srgbClr val="DD1367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FB71E0442DDB048967994E85E46B1D9" ma:contentTypeVersion="10" ma:contentTypeDescription="Creare un nuovo documento." ma:contentTypeScope="" ma:versionID="feefea2c184ba1fac6e7c27565d2da9f">
  <xsd:schema xmlns:xsd="http://www.w3.org/2001/XMLSchema" xmlns:xs="http://www.w3.org/2001/XMLSchema" xmlns:p="http://schemas.microsoft.com/office/2006/metadata/properties" xmlns:ns2="21374e3e-cd5e-43d9-9244-05827db582ae" xmlns:ns3="3f5dfd48-90e2-4daf-989c-80d5f1d4f96e" targetNamespace="http://schemas.microsoft.com/office/2006/metadata/properties" ma:root="true" ma:fieldsID="279ecb972db5523b8cd12228f058d732" ns2:_="" ns3:_="">
    <xsd:import namespace="21374e3e-cd5e-43d9-9244-05827db582ae"/>
    <xsd:import namespace="3f5dfd48-90e2-4daf-989c-80d5f1d4f9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74e3e-cd5e-43d9-9244-05827db58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38384369-2bc2-4ad6-8f27-609512475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dfd48-90e2-4daf-989c-80d5f1d4f96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b9f708-d561-4351-9ad7-502a8e73005b}" ma:internalName="TaxCatchAll" ma:showField="CatchAllData" ma:web="3f5dfd48-90e2-4daf-989c-80d5f1d4f9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5dfd48-90e2-4daf-989c-80d5f1d4f96e" xsi:nil="true"/>
    <lcf76f155ced4ddcb4097134ff3c332f xmlns="21374e3e-cd5e-43d9-9244-05827db582a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EC97FE-E6B6-41FE-8D0A-1BD6138C3DB3}">
  <ds:schemaRefs>
    <ds:schemaRef ds:uri="21374e3e-cd5e-43d9-9244-05827db582ae"/>
    <ds:schemaRef ds:uri="3f5dfd48-90e2-4daf-989c-80d5f1d4f9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0B0FD6C-D5A0-4F41-9F13-59E6F38633D0}">
  <ds:schemaRefs>
    <ds:schemaRef ds:uri="21374e3e-cd5e-43d9-9244-05827db582ae"/>
    <ds:schemaRef ds:uri="3f5dfd48-90e2-4daf-989c-80d5f1d4f9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1EB951-A91B-4B15-A89A-4E524A8E579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94f7d74-81ff-44a9-b588-6682acc85779}" enabled="0" method="" siteId="{b94f7d74-81ff-44a9-b588-6682acc857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2068</Words>
  <Application>Microsoft Office PowerPoint</Application>
  <PresentationFormat>Presentazione su schermo (16:9)</PresentationFormat>
  <Paragraphs>329</Paragraphs>
  <Slides>45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4" baseType="lpstr">
      <vt:lpstr>Arial</vt:lpstr>
      <vt:lpstr>Barlow</vt:lpstr>
      <vt:lpstr>Barlow SemiBold</vt:lpstr>
      <vt:lpstr>Calibri</vt:lpstr>
      <vt:lpstr>Open Sans</vt:lpstr>
      <vt:lpstr>PT Serif</vt:lpstr>
      <vt:lpstr>Wingdings</vt:lpstr>
      <vt:lpstr>Wingdings 3</vt:lpstr>
      <vt:lpstr>Sfaccettatura</vt:lpstr>
      <vt:lpstr>   L’impatto della formazione sulla competitività  delle imprese ortofrutticole italiane </vt:lpstr>
      <vt:lpstr>Il comparto ortofrutticolo: uno sguardo d’insieme</vt:lpstr>
      <vt:lpstr>Evoluzione della superficie a orticole in piena aria (ha)</vt:lpstr>
      <vt:lpstr>Distribuzione della superficie a orticole in piena aria</vt:lpstr>
      <vt:lpstr>Le colture più importanti per superficie coltivata in piena aria (ha)</vt:lpstr>
      <vt:lpstr>Evoluzione della superficie a orticole in coltura protetta (ha)</vt:lpstr>
      <vt:lpstr>Distribuzione della superficie a orticole in coltura protetta</vt:lpstr>
      <vt:lpstr>Le colture più importanti per superficie coltivata in coltura protetta nel 2024 (ha)</vt:lpstr>
      <vt:lpstr>Evoluzione della superficie totale a frutta e agrumi (ha)</vt:lpstr>
      <vt:lpstr>Distribuzione della superficie totale a frutta e agrumi</vt:lpstr>
      <vt:lpstr>Le colture da frutta e agrumi più importanti per superficie totale (ha)</vt:lpstr>
      <vt:lpstr>Evoluzione della produzione in valore a prezzi di base  (Mio €)</vt:lpstr>
      <vt:lpstr>Principali orticole per valore della produzione  a prezzi di base nel 2023 (Mio €)</vt:lpstr>
      <vt:lpstr>Principali produzioni da frutta (esclusi agrumi) per valore della produzione a prezzi di base nel 2023 (Mio €)</vt:lpstr>
      <vt:lpstr>Principali produzioni di agrumi per valore della produzione a prezzi di base nel 2023 (Mio €)</vt:lpstr>
      <vt:lpstr>Scambi commerciali di legumi e ortaggi freschi</vt:lpstr>
      <vt:lpstr>Scambi commerciali di frutta fresca</vt:lpstr>
      <vt:lpstr>Scambi commerciali di agrumi</vt:lpstr>
      <vt:lpstr>Scambi commerciali di frutta trasformata</vt:lpstr>
      <vt:lpstr>Scambi commerciali di ortaggi trasformati</vt:lpstr>
      <vt:lpstr>Obiettivi dell’indagine</vt:lpstr>
      <vt:lpstr>Metodologia</vt:lpstr>
      <vt:lpstr>Indagine su un campione di aziende che hanno partecipato a corsi di formazione organizzati da ForAgri - EBAN</vt:lpstr>
      <vt:lpstr>Il campione</vt:lpstr>
      <vt:lpstr>Il campione: distribuzione delle superfici</vt:lpstr>
      <vt:lpstr>Dati aziende ortofrutticole</vt:lpstr>
      <vt:lpstr>Partecipazione a forme di cooperazione tra aziende</vt:lpstr>
      <vt:lpstr>Dati aziende ortofrutticole: i conduttori</vt:lpstr>
      <vt:lpstr>Lavoratori</vt:lpstr>
      <vt:lpstr>Fabbisogni formativi</vt:lpstr>
      <vt:lpstr>I corsi seguiti</vt:lpstr>
      <vt:lpstr>Impatti della formazione per area tematica</vt:lpstr>
      <vt:lpstr>Impatti complessivi della formazione</vt:lpstr>
      <vt:lpstr>Differenze di valutazioni tra coltivazione in piena aria e in coltura protetta </vt:lpstr>
      <vt:lpstr>Alcuni vincoli alla formazione</vt:lpstr>
      <vt:lpstr>Conclusioni</vt:lpstr>
      <vt:lpstr>Caso studio su aziende ortofrutticole BIO</vt:lpstr>
      <vt:lpstr>Caso studio su aziende ortofrutticole BIO</vt:lpstr>
      <vt:lpstr>Presentazione standard di PowerPoint</vt:lpstr>
      <vt:lpstr>Caso studio aziende frutticole (Lombardia-Emilia Romagna) </vt:lpstr>
      <vt:lpstr>Caso studio aziende frutticole (Lombardia-Emilia Romagna) </vt:lpstr>
      <vt:lpstr>Caso studio pomodoro da industria Nord Italia (1)</vt:lpstr>
      <vt:lpstr>Caso studio pomodoro da industria Nord Italia (2)</vt:lpstr>
      <vt:lpstr>Caso studio pomodoro da industria Nord Italia</vt:lpstr>
      <vt:lpstr>Un ringraziamento al gruppo di lavoro: - Agnese Cherubini - Ilir Gjika - Ronny Ariberti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Ilir Maksimiljan GJIKA</dc:creator>
  <cp:keywords/>
  <dc:description/>
  <cp:lastModifiedBy>Canali Gabriele</cp:lastModifiedBy>
  <cp:revision>3</cp:revision>
  <cp:lastPrinted>2018-04-12T09:49:25Z</cp:lastPrinted>
  <dcterms:created xsi:type="dcterms:W3CDTF">2017-09-08T08:08:00Z</dcterms:created>
  <dcterms:modified xsi:type="dcterms:W3CDTF">2025-05-07T07:00:57Z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0x0101000FB71E0442DDB048967994E85E46B1D9</vt:lpwstr>
  </property>
  <property fmtid="{D5CDD505-2E9C-101B-9397-08002B2CF9AE}" pid="3" name="MediaServiceImageTags">
    <vt:lpwstr/>
  </property>
</Properties>
</file>